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77" r:id="rId10"/>
    <p:sldId id="264" r:id="rId11"/>
    <p:sldId id="265" r:id="rId12"/>
    <p:sldId id="266" r:id="rId13"/>
    <p:sldId id="267" r:id="rId14"/>
    <p:sldId id="268" r:id="rId15"/>
    <p:sldId id="269" r:id="rId16"/>
    <p:sldId id="270" r:id="rId17"/>
    <p:sldId id="271" r:id="rId18"/>
    <p:sldId id="272" r:id="rId19"/>
    <p:sldId id="278" r:id="rId20"/>
    <p:sldId id="279" r:id="rId21"/>
    <p:sldId id="276" r:id="rId22"/>
    <p:sldId id="280" r:id="rId23"/>
    <p:sldId id="281" r:id="rId24"/>
    <p:sldId id="275" r:id="rId25"/>
    <p:sldId id="282" r:id="rId26"/>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821"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gif>
</file>

<file path=ppt/media/image3.png>
</file>

<file path=ppt/media/image4.png>
</file>

<file path=ppt/media/image5.png>
</file>

<file path=ppt/media/image6.jpeg>
</file>

<file path=ppt/media/image7.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86ABFA2-09D0-D280-50C1-CCA8DFC91A32}"/>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p>
        </p:txBody>
      </p:sp>
      <p:sp>
        <p:nvSpPr>
          <p:cNvPr id="3" name="Alt Başlık 2">
            <a:extLst>
              <a:ext uri="{FF2B5EF4-FFF2-40B4-BE49-F238E27FC236}">
                <a16:creationId xmlns:a16="http://schemas.microsoft.com/office/drawing/2014/main" id="{8425C274-4A14-A61A-E10A-8F082FF373F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A3E664B2-3B9E-0674-7F94-4706D6217D9F}"/>
              </a:ext>
            </a:extLst>
          </p:cNvPr>
          <p:cNvSpPr>
            <a:spLocks noGrp="1"/>
          </p:cNvSpPr>
          <p:nvPr>
            <p:ph type="dt" sz="half" idx="10"/>
          </p:nvPr>
        </p:nvSpPr>
        <p:spPr/>
        <p:txBody>
          <a:bodyPr/>
          <a:lstStyle/>
          <a:p>
            <a:fld id="{CC49704F-DFB5-4759-994F-F7BE13C62CE7}" type="datetimeFigureOut">
              <a:rPr lang="tr-TR" smtClean="0"/>
              <a:t>25.05.2022</a:t>
            </a:fld>
            <a:endParaRPr lang="tr-TR"/>
          </a:p>
        </p:txBody>
      </p:sp>
      <p:sp>
        <p:nvSpPr>
          <p:cNvPr id="5" name="Alt Bilgi Yer Tutucusu 4">
            <a:extLst>
              <a:ext uri="{FF2B5EF4-FFF2-40B4-BE49-F238E27FC236}">
                <a16:creationId xmlns:a16="http://schemas.microsoft.com/office/drawing/2014/main" id="{07B71BB6-E9F8-320F-6346-50A376E5E2F3}"/>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BEB98BE7-1E99-3FAF-5B86-F6BA630B61DD}"/>
              </a:ext>
            </a:extLst>
          </p:cNvPr>
          <p:cNvSpPr>
            <a:spLocks noGrp="1"/>
          </p:cNvSpPr>
          <p:nvPr>
            <p:ph type="sldNum" sz="quarter" idx="12"/>
          </p:nvPr>
        </p:nvSpPr>
        <p:spPr/>
        <p:txBody>
          <a:bodyPr/>
          <a:lstStyle/>
          <a:p>
            <a:fld id="{1B1BC5D7-9679-4ED9-A04D-99B118A162E3}" type="slidenum">
              <a:rPr lang="tr-TR" smtClean="0"/>
              <a:t>‹#›</a:t>
            </a:fld>
            <a:endParaRPr lang="tr-TR"/>
          </a:p>
        </p:txBody>
      </p:sp>
    </p:spTree>
    <p:extLst>
      <p:ext uri="{BB962C8B-B14F-4D97-AF65-F5344CB8AC3E}">
        <p14:creationId xmlns:p14="http://schemas.microsoft.com/office/powerpoint/2010/main" val="19698081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F47BF3E-9959-B1DD-C69D-C535028F068F}"/>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4733CFB3-7EBD-E5EA-D2D3-5456C024C8FE}"/>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A60D2F32-970E-9371-B25C-F912E1EB6ECD}"/>
              </a:ext>
            </a:extLst>
          </p:cNvPr>
          <p:cNvSpPr>
            <a:spLocks noGrp="1"/>
          </p:cNvSpPr>
          <p:nvPr>
            <p:ph type="dt" sz="half" idx="10"/>
          </p:nvPr>
        </p:nvSpPr>
        <p:spPr/>
        <p:txBody>
          <a:bodyPr/>
          <a:lstStyle/>
          <a:p>
            <a:fld id="{CC49704F-DFB5-4759-994F-F7BE13C62CE7}" type="datetimeFigureOut">
              <a:rPr lang="tr-TR" smtClean="0"/>
              <a:t>25.05.2022</a:t>
            </a:fld>
            <a:endParaRPr lang="tr-TR"/>
          </a:p>
        </p:txBody>
      </p:sp>
      <p:sp>
        <p:nvSpPr>
          <p:cNvPr id="5" name="Alt Bilgi Yer Tutucusu 4">
            <a:extLst>
              <a:ext uri="{FF2B5EF4-FFF2-40B4-BE49-F238E27FC236}">
                <a16:creationId xmlns:a16="http://schemas.microsoft.com/office/drawing/2014/main" id="{CE9E4947-4A97-A3FB-8888-C007E8BF5C2A}"/>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7D4AC776-FE93-2ABA-CDD9-9F5E74F24B49}"/>
              </a:ext>
            </a:extLst>
          </p:cNvPr>
          <p:cNvSpPr>
            <a:spLocks noGrp="1"/>
          </p:cNvSpPr>
          <p:nvPr>
            <p:ph type="sldNum" sz="quarter" idx="12"/>
          </p:nvPr>
        </p:nvSpPr>
        <p:spPr/>
        <p:txBody>
          <a:bodyPr/>
          <a:lstStyle/>
          <a:p>
            <a:fld id="{1B1BC5D7-9679-4ED9-A04D-99B118A162E3}" type="slidenum">
              <a:rPr lang="tr-TR" smtClean="0"/>
              <a:t>‹#›</a:t>
            </a:fld>
            <a:endParaRPr lang="tr-TR"/>
          </a:p>
        </p:txBody>
      </p:sp>
    </p:spTree>
    <p:extLst>
      <p:ext uri="{BB962C8B-B14F-4D97-AF65-F5344CB8AC3E}">
        <p14:creationId xmlns:p14="http://schemas.microsoft.com/office/powerpoint/2010/main" val="42067170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06EFBF54-A0B5-33F0-DBF2-C6FDBCED95F3}"/>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4FA37ADC-3E34-1B77-8D30-0E210DB216B7}"/>
              </a:ext>
            </a:extLst>
          </p:cNvPr>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0A800524-5FED-957F-ACB2-80509FAA6778}"/>
              </a:ext>
            </a:extLst>
          </p:cNvPr>
          <p:cNvSpPr>
            <a:spLocks noGrp="1"/>
          </p:cNvSpPr>
          <p:nvPr>
            <p:ph type="dt" sz="half" idx="10"/>
          </p:nvPr>
        </p:nvSpPr>
        <p:spPr/>
        <p:txBody>
          <a:bodyPr/>
          <a:lstStyle/>
          <a:p>
            <a:fld id="{CC49704F-DFB5-4759-994F-F7BE13C62CE7}" type="datetimeFigureOut">
              <a:rPr lang="tr-TR" smtClean="0"/>
              <a:t>25.05.2022</a:t>
            </a:fld>
            <a:endParaRPr lang="tr-TR"/>
          </a:p>
        </p:txBody>
      </p:sp>
      <p:sp>
        <p:nvSpPr>
          <p:cNvPr id="5" name="Alt Bilgi Yer Tutucusu 4">
            <a:extLst>
              <a:ext uri="{FF2B5EF4-FFF2-40B4-BE49-F238E27FC236}">
                <a16:creationId xmlns:a16="http://schemas.microsoft.com/office/drawing/2014/main" id="{D1EF5DB6-D424-533D-2F46-DA65C1ECAD14}"/>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F9AA9888-93F2-BE33-FECB-0343431DD36A}"/>
              </a:ext>
            </a:extLst>
          </p:cNvPr>
          <p:cNvSpPr>
            <a:spLocks noGrp="1"/>
          </p:cNvSpPr>
          <p:nvPr>
            <p:ph type="sldNum" sz="quarter" idx="12"/>
          </p:nvPr>
        </p:nvSpPr>
        <p:spPr/>
        <p:txBody>
          <a:bodyPr/>
          <a:lstStyle/>
          <a:p>
            <a:fld id="{1B1BC5D7-9679-4ED9-A04D-99B118A162E3}" type="slidenum">
              <a:rPr lang="tr-TR" smtClean="0"/>
              <a:t>‹#›</a:t>
            </a:fld>
            <a:endParaRPr lang="tr-TR"/>
          </a:p>
        </p:txBody>
      </p:sp>
    </p:spTree>
    <p:extLst>
      <p:ext uri="{BB962C8B-B14F-4D97-AF65-F5344CB8AC3E}">
        <p14:creationId xmlns:p14="http://schemas.microsoft.com/office/powerpoint/2010/main" val="37772073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3419A6C-778C-ECAB-BBFC-A8D7A3896F52}"/>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44872177-6404-3368-8ED6-0AF0C974C850}"/>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B9536A16-62DB-09F4-E1E1-72CF0A609F5E}"/>
              </a:ext>
            </a:extLst>
          </p:cNvPr>
          <p:cNvSpPr>
            <a:spLocks noGrp="1"/>
          </p:cNvSpPr>
          <p:nvPr>
            <p:ph type="dt" sz="half" idx="10"/>
          </p:nvPr>
        </p:nvSpPr>
        <p:spPr/>
        <p:txBody>
          <a:bodyPr/>
          <a:lstStyle/>
          <a:p>
            <a:fld id="{CC49704F-DFB5-4759-994F-F7BE13C62CE7}" type="datetimeFigureOut">
              <a:rPr lang="tr-TR" smtClean="0"/>
              <a:t>25.05.2022</a:t>
            </a:fld>
            <a:endParaRPr lang="tr-TR"/>
          </a:p>
        </p:txBody>
      </p:sp>
      <p:sp>
        <p:nvSpPr>
          <p:cNvPr id="5" name="Alt Bilgi Yer Tutucusu 4">
            <a:extLst>
              <a:ext uri="{FF2B5EF4-FFF2-40B4-BE49-F238E27FC236}">
                <a16:creationId xmlns:a16="http://schemas.microsoft.com/office/drawing/2014/main" id="{0347C373-E779-F0D0-FD58-9CC2746666DE}"/>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B0B2AA2A-9AAE-FA24-E0E4-7B0A61709182}"/>
              </a:ext>
            </a:extLst>
          </p:cNvPr>
          <p:cNvSpPr>
            <a:spLocks noGrp="1"/>
          </p:cNvSpPr>
          <p:nvPr>
            <p:ph type="sldNum" sz="quarter" idx="12"/>
          </p:nvPr>
        </p:nvSpPr>
        <p:spPr/>
        <p:txBody>
          <a:bodyPr/>
          <a:lstStyle/>
          <a:p>
            <a:fld id="{1B1BC5D7-9679-4ED9-A04D-99B118A162E3}" type="slidenum">
              <a:rPr lang="tr-TR" smtClean="0"/>
              <a:t>‹#›</a:t>
            </a:fld>
            <a:endParaRPr lang="tr-TR"/>
          </a:p>
        </p:txBody>
      </p:sp>
    </p:spTree>
    <p:extLst>
      <p:ext uri="{BB962C8B-B14F-4D97-AF65-F5344CB8AC3E}">
        <p14:creationId xmlns:p14="http://schemas.microsoft.com/office/powerpoint/2010/main" val="36015133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CD45FC0-3E92-B03A-DBBF-229E4E7D7797}"/>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A8DE6B77-47D5-ECB6-852C-07D47B777C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DB8B3114-9F76-B10F-4BA0-0D46DE5AE2D4}"/>
              </a:ext>
            </a:extLst>
          </p:cNvPr>
          <p:cNvSpPr>
            <a:spLocks noGrp="1"/>
          </p:cNvSpPr>
          <p:nvPr>
            <p:ph type="dt" sz="half" idx="10"/>
          </p:nvPr>
        </p:nvSpPr>
        <p:spPr/>
        <p:txBody>
          <a:bodyPr/>
          <a:lstStyle/>
          <a:p>
            <a:fld id="{CC49704F-DFB5-4759-994F-F7BE13C62CE7}" type="datetimeFigureOut">
              <a:rPr lang="tr-TR" smtClean="0"/>
              <a:t>25.05.2022</a:t>
            </a:fld>
            <a:endParaRPr lang="tr-TR"/>
          </a:p>
        </p:txBody>
      </p:sp>
      <p:sp>
        <p:nvSpPr>
          <p:cNvPr id="5" name="Alt Bilgi Yer Tutucusu 4">
            <a:extLst>
              <a:ext uri="{FF2B5EF4-FFF2-40B4-BE49-F238E27FC236}">
                <a16:creationId xmlns:a16="http://schemas.microsoft.com/office/drawing/2014/main" id="{DD0ECDCC-F0A8-D72D-1F3E-894DAEFA7691}"/>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35AB89DD-0908-B6A5-55A8-1DA460E10056}"/>
              </a:ext>
            </a:extLst>
          </p:cNvPr>
          <p:cNvSpPr>
            <a:spLocks noGrp="1"/>
          </p:cNvSpPr>
          <p:nvPr>
            <p:ph type="sldNum" sz="quarter" idx="12"/>
          </p:nvPr>
        </p:nvSpPr>
        <p:spPr/>
        <p:txBody>
          <a:bodyPr/>
          <a:lstStyle/>
          <a:p>
            <a:fld id="{1B1BC5D7-9679-4ED9-A04D-99B118A162E3}" type="slidenum">
              <a:rPr lang="tr-TR" smtClean="0"/>
              <a:t>‹#›</a:t>
            </a:fld>
            <a:endParaRPr lang="tr-TR"/>
          </a:p>
        </p:txBody>
      </p:sp>
    </p:spTree>
    <p:extLst>
      <p:ext uri="{BB962C8B-B14F-4D97-AF65-F5344CB8AC3E}">
        <p14:creationId xmlns:p14="http://schemas.microsoft.com/office/powerpoint/2010/main" val="18778085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61D48F2-0351-5ADD-B6BB-A9980B6DB887}"/>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86339602-40A5-AD52-8859-854EB65C31C7}"/>
              </a:ext>
            </a:extLst>
          </p:cNvPr>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a:extLst>
              <a:ext uri="{FF2B5EF4-FFF2-40B4-BE49-F238E27FC236}">
                <a16:creationId xmlns:a16="http://schemas.microsoft.com/office/drawing/2014/main" id="{979EF4EB-9112-E022-D6CF-91F653F027F3}"/>
              </a:ext>
            </a:extLst>
          </p:cNvPr>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a:extLst>
              <a:ext uri="{FF2B5EF4-FFF2-40B4-BE49-F238E27FC236}">
                <a16:creationId xmlns:a16="http://schemas.microsoft.com/office/drawing/2014/main" id="{7A9D33F4-EEF9-A864-7FA9-AC93C62AAEAA}"/>
              </a:ext>
            </a:extLst>
          </p:cNvPr>
          <p:cNvSpPr>
            <a:spLocks noGrp="1"/>
          </p:cNvSpPr>
          <p:nvPr>
            <p:ph type="dt" sz="half" idx="10"/>
          </p:nvPr>
        </p:nvSpPr>
        <p:spPr/>
        <p:txBody>
          <a:bodyPr/>
          <a:lstStyle/>
          <a:p>
            <a:fld id="{CC49704F-DFB5-4759-994F-F7BE13C62CE7}" type="datetimeFigureOut">
              <a:rPr lang="tr-TR" smtClean="0"/>
              <a:t>25.05.2022</a:t>
            </a:fld>
            <a:endParaRPr lang="tr-TR"/>
          </a:p>
        </p:txBody>
      </p:sp>
      <p:sp>
        <p:nvSpPr>
          <p:cNvPr id="6" name="Alt Bilgi Yer Tutucusu 5">
            <a:extLst>
              <a:ext uri="{FF2B5EF4-FFF2-40B4-BE49-F238E27FC236}">
                <a16:creationId xmlns:a16="http://schemas.microsoft.com/office/drawing/2014/main" id="{8EFC775B-93D2-7C15-2CF2-ECB17710965A}"/>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21AB42EB-2B5D-CDE0-D7B5-D1F2E40E7988}"/>
              </a:ext>
            </a:extLst>
          </p:cNvPr>
          <p:cNvSpPr>
            <a:spLocks noGrp="1"/>
          </p:cNvSpPr>
          <p:nvPr>
            <p:ph type="sldNum" sz="quarter" idx="12"/>
          </p:nvPr>
        </p:nvSpPr>
        <p:spPr/>
        <p:txBody>
          <a:bodyPr/>
          <a:lstStyle/>
          <a:p>
            <a:fld id="{1B1BC5D7-9679-4ED9-A04D-99B118A162E3}" type="slidenum">
              <a:rPr lang="tr-TR" smtClean="0"/>
              <a:t>‹#›</a:t>
            </a:fld>
            <a:endParaRPr lang="tr-TR"/>
          </a:p>
        </p:txBody>
      </p:sp>
    </p:spTree>
    <p:extLst>
      <p:ext uri="{BB962C8B-B14F-4D97-AF65-F5344CB8AC3E}">
        <p14:creationId xmlns:p14="http://schemas.microsoft.com/office/powerpoint/2010/main" val="4788736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91E49E7-981F-5461-6BBA-1C804A1C0AA3}"/>
              </a:ext>
            </a:extLst>
          </p:cNvPr>
          <p:cNvSpPr>
            <a:spLocks noGrp="1"/>
          </p:cNvSpPr>
          <p:nvPr>
            <p:ph type="title"/>
          </p:nvPr>
        </p:nvSpPr>
        <p:spPr>
          <a:xfrm>
            <a:off x="839788" y="365125"/>
            <a:ext cx="105156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1E3210AB-2C7D-DEA0-B93E-2A4D168DEE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2429EB49-3C3D-4C2D-FD92-603101C59DF6}"/>
              </a:ext>
            </a:extLst>
          </p:cNvPr>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a:extLst>
              <a:ext uri="{FF2B5EF4-FFF2-40B4-BE49-F238E27FC236}">
                <a16:creationId xmlns:a16="http://schemas.microsoft.com/office/drawing/2014/main" id="{813CD13E-65D4-76F1-F515-6EBFE94A154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C59B6625-E592-F2BD-404A-26893DC2ED15}"/>
              </a:ext>
            </a:extLst>
          </p:cNvPr>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a:extLst>
              <a:ext uri="{FF2B5EF4-FFF2-40B4-BE49-F238E27FC236}">
                <a16:creationId xmlns:a16="http://schemas.microsoft.com/office/drawing/2014/main" id="{57CF82EF-7D34-168F-B83C-C8E5E6B8E38A}"/>
              </a:ext>
            </a:extLst>
          </p:cNvPr>
          <p:cNvSpPr>
            <a:spLocks noGrp="1"/>
          </p:cNvSpPr>
          <p:nvPr>
            <p:ph type="dt" sz="half" idx="10"/>
          </p:nvPr>
        </p:nvSpPr>
        <p:spPr/>
        <p:txBody>
          <a:bodyPr/>
          <a:lstStyle/>
          <a:p>
            <a:fld id="{CC49704F-DFB5-4759-994F-F7BE13C62CE7}" type="datetimeFigureOut">
              <a:rPr lang="tr-TR" smtClean="0"/>
              <a:t>25.05.2022</a:t>
            </a:fld>
            <a:endParaRPr lang="tr-TR"/>
          </a:p>
        </p:txBody>
      </p:sp>
      <p:sp>
        <p:nvSpPr>
          <p:cNvPr id="8" name="Alt Bilgi Yer Tutucusu 7">
            <a:extLst>
              <a:ext uri="{FF2B5EF4-FFF2-40B4-BE49-F238E27FC236}">
                <a16:creationId xmlns:a16="http://schemas.microsoft.com/office/drawing/2014/main" id="{75DB6888-4CFF-15D5-687F-BBC743AC35B6}"/>
              </a:ext>
            </a:extLst>
          </p:cNvPr>
          <p:cNvSpPr>
            <a:spLocks noGrp="1"/>
          </p:cNvSpPr>
          <p:nvPr>
            <p:ph type="ftr" sz="quarter" idx="11"/>
          </p:nvPr>
        </p:nvSpPr>
        <p:spPr/>
        <p:txBody>
          <a:bodyPr/>
          <a:lstStyle/>
          <a:p>
            <a:endParaRPr lang="tr-TR"/>
          </a:p>
        </p:txBody>
      </p:sp>
      <p:sp>
        <p:nvSpPr>
          <p:cNvPr id="9" name="Slayt Numarası Yer Tutucusu 8">
            <a:extLst>
              <a:ext uri="{FF2B5EF4-FFF2-40B4-BE49-F238E27FC236}">
                <a16:creationId xmlns:a16="http://schemas.microsoft.com/office/drawing/2014/main" id="{28D61D29-4B8E-C264-B7C2-762595AE866D}"/>
              </a:ext>
            </a:extLst>
          </p:cNvPr>
          <p:cNvSpPr>
            <a:spLocks noGrp="1"/>
          </p:cNvSpPr>
          <p:nvPr>
            <p:ph type="sldNum" sz="quarter" idx="12"/>
          </p:nvPr>
        </p:nvSpPr>
        <p:spPr/>
        <p:txBody>
          <a:bodyPr/>
          <a:lstStyle/>
          <a:p>
            <a:fld id="{1B1BC5D7-9679-4ED9-A04D-99B118A162E3}" type="slidenum">
              <a:rPr lang="tr-TR" smtClean="0"/>
              <a:t>‹#›</a:t>
            </a:fld>
            <a:endParaRPr lang="tr-TR"/>
          </a:p>
        </p:txBody>
      </p:sp>
    </p:spTree>
    <p:extLst>
      <p:ext uri="{BB962C8B-B14F-4D97-AF65-F5344CB8AC3E}">
        <p14:creationId xmlns:p14="http://schemas.microsoft.com/office/powerpoint/2010/main" val="10115293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2424FAE-9D7D-A4EC-9E9A-AA47DF85B0D1}"/>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A5A2A9C2-016A-6FE5-7831-BE576D6ED62C}"/>
              </a:ext>
            </a:extLst>
          </p:cNvPr>
          <p:cNvSpPr>
            <a:spLocks noGrp="1"/>
          </p:cNvSpPr>
          <p:nvPr>
            <p:ph type="dt" sz="half" idx="10"/>
          </p:nvPr>
        </p:nvSpPr>
        <p:spPr/>
        <p:txBody>
          <a:bodyPr/>
          <a:lstStyle/>
          <a:p>
            <a:fld id="{CC49704F-DFB5-4759-994F-F7BE13C62CE7}" type="datetimeFigureOut">
              <a:rPr lang="tr-TR" smtClean="0"/>
              <a:t>25.05.2022</a:t>
            </a:fld>
            <a:endParaRPr lang="tr-TR"/>
          </a:p>
        </p:txBody>
      </p:sp>
      <p:sp>
        <p:nvSpPr>
          <p:cNvPr id="4" name="Alt Bilgi Yer Tutucusu 3">
            <a:extLst>
              <a:ext uri="{FF2B5EF4-FFF2-40B4-BE49-F238E27FC236}">
                <a16:creationId xmlns:a16="http://schemas.microsoft.com/office/drawing/2014/main" id="{4287E313-B7FD-15D2-943E-7C5220478D90}"/>
              </a:ext>
            </a:extLst>
          </p:cNvPr>
          <p:cNvSpPr>
            <a:spLocks noGrp="1"/>
          </p:cNvSpPr>
          <p:nvPr>
            <p:ph type="ftr" sz="quarter" idx="11"/>
          </p:nvPr>
        </p:nvSpPr>
        <p:spPr/>
        <p:txBody>
          <a:bodyPr/>
          <a:lstStyle/>
          <a:p>
            <a:endParaRPr lang="tr-TR"/>
          </a:p>
        </p:txBody>
      </p:sp>
      <p:sp>
        <p:nvSpPr>
          <p:cNvPr id="5" name="Slayt Numarası Yer Tutucusu 4">
            <a:extLst>
              <a:ext uri="{FF2B5EF4-FFF2-40B4-BE49-F238E27FC236}">
                <a16:creationId xmlns:a16="http://schemas.microsoft.com/office/drawing/2014/main" id="{1B9D4D3E-C103-3474-00B2-3A50563A4E46}"/>
              </a:ext>
            </a:extLst>
          </p:cNvPr>
          <p:cNvSpPr>
            <a:spLocks noGrp="1"/>
          </p:cNvSpPr>
          <p:nvPr>
            <p:ph type="sldNum" sz="quarter" idx="12"/>
          </p:nvPr>
        </p:nvSpPr>
        <p:spPr/>
        <p:txBody>
          <a:bodyPr/>
          <a:lstStyle/>
          <a:p>
            <a:fld id="{1B1BC5D7-9679-4ED9-A04D-99B118A162E3}" type="slidenum">
              <a:rPr lang="tr-TR" smtClean="0"/>
              <a:t>‹#›</a:t>
            </a:fld>
            <a:endParaRPr lang="tr-TR"/>
          </a:p>
        </p:txBody>
      </p:sp>
    </p:spTree>
    <p:extLst>
      <p:ext uri="{BB962C8B-B14F-4D97-AF65-F5344CB8AC3E}">
        <p14:creationId xmlns:p14="http://schemas.microsoft.com/office/powerpoint/2010/main" val="12164460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5CCA3922-2623-284D-0EBF-A3B5A42C47D3}"/>
              </a:ext>
            </a:extLst>
          </p:cNvPr>
          <p:cNvSpPr>
            <a:spLocks noGrp="1"/>
          </p:cNvSpPr>
          <p:nvPr>
            <p:ph type="dt" sz="half" idx="10"/>
          </p:nvPr>
        </p:nvSpPr>
        <p:spPr/>
        <p:txBody>
          <a:bodyPr/>
          <a:lstStyle/>
          <a:p>
            <a:fld id="{CC49704F-DFB5-4759-994F-F7BE13C62CE7}" type="datetimeFigureOut">
              <a:rPr lang="tr-TR" smtClean="0"/>
              <a:t>25.05.2022</a:t>
            </a:fld>
            <a:endParaRPr lang="tr-TR"/>
          </a:p>
        </p:txBody>
      </p:sp>
      <p:sp>
        <p:nvSpPr>
          <p:cNvPr id="3" name="Alt Bilgi Yer Tutucusu 2">
            <a:extLst>
              <a:ext uri="{FF2B5EF4-FFF2-40B4-BE49-F238E27FC236}">
                <a16:creationId xmlns:a16="http://schemas.microsoft.com/office/drawing/2014/main" id="{F7F4A48A-17B1-341D-187C-D3AA56B38E50}"/>
              </a:ext>
            </a:extLst>
          </p:cNvPr>
          <p:cNvSpPr>
            <a:spLocks noGrp="1"/>
          </p:cNvSpPr>
          <p:nvPr>
            <p:ph type="ftr" sz="quarter" idx="11"/>
          </p:nvPr>
        </p:nvSpPr>
        <p:spPr/>
        <p:txBody>
          <a:bodyPr/>
          <a:lstStyle/>
          <a:p>
            <a:endParaRPr lang="tr-TR"/>
          </a:p>
        </p:txBody>
      </p:sp>
      <p:sp>
        <p:nvSpPr>
          <p:cNvPr id="4" name="Slayt Numarası Yer Tutucusu 3">
            <a:extLst>
              <a:ext uri="{FF2B5EF4-FFF2-40B4-BE49-F238E27FC236}">
                <a16:creationId xmlns:a16="http://schemas.microsoft.com/office/drawing/2014/main" id="{F947C795-CB5F-BB9B-D252-489D472322C1}"/>
              </a:ext>
            </a:extLst>
          </p:cNvPr>
          <p:cNvSpPr>
            <a:spLocks noGrp="1"/>
          </p:cNvSpPr>
          <p:nvPr>
            <p:ph type="sldNum" sz="quarter" idx="12"/>
          </p:nvPr>
        </p:nvSpPr>
        <p:spPr/>
        <p:txBody>
          <a:bodyPr/>
          <a:lstStyle/>
          <a:p>
            <a:fld id="{1B1BC5D7-9679-4ED9-A04D-99B118A162E3}" type="slidenum">
              <a:rPr lang="tr-TR" smtClean="0"/>
              <a:t>‹#›</a:t>
            </a:fld>
            <a:endParaRPr lang="tr-TR"/>
          </a:p>
        </p:txBody>
      </p:sp>
    </p:spTree>
    <p:extLst>
      <p:ext uri="{BB962C8B-B14F-4D97-AF65-F5344CB8AC3E}">
        <p14:creationId xmlns:p14="http://schemas.microsoft.com/office/powerpoint/2010/main" val="28888835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2CF0734-DF5C-C495-ECE9-7A3C28713CF6}"/>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0F425EC8-152E-90A3-099B-E36FF91CEEA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a:extLst>
              <a:ext uri="{FF2B5EF4-FFF2-40B4-BE49-F238E27FC236}">
                <a16:creationId xmlns:a16="http://schemas.microsoft.com/office/drawing/2014/main" id="{5F73222D-FB9B-3EBD-987A-53FD2B3846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7C074276-04F8-96F2-A166-6BE762FFFC08}"/>
              </a:ext>
            </a:extLst>
          </p:cNvPr>
          <p:cNvSpPr>
            <a:spLocks noGrp="1"/>
          </p:cNvSpPr>
          <p:nvPr>
            <p:ph type="dt" sz="half" idx="10"/>
          </p:nvPr>
        </p:nvSpPr>
        <p:spPr/>
        <p:txBody>
          <a:bodyPr/>
          <a:lstStyle/>
          <a:p>
            <a:fld id="{CC49704F-DFB5-4759-994F-F7BE13C62CE7}" type="datetimeFigureOut">
              <a:rPr lang="tr-TR" smtClean="0"/>
              <a:t>25.05.2022</a:t>
            </a:fld>
            <a:endParaRPr lang="tr-TR"/>
          </a:p>
        </p:txBody>
      </p:sp>
      <p:sp>
        <p:nvSpPr>
          <p:cNvPr id="6" name="Alt Bilgi Yer Tutucusu 5">
            <a:extLst>
              <a:ext uri="{FF2B5EF4-FFF2-40B4-BE49-F238E27FC236}">
                <a16:creationId xmlns:a16="http://schemas.microsoft.com/office/drawing/2014/main" id="{3D7A3683-D20A-0769-ED8B-6007921449F3}"/>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C43BE8A6-FC10-8B05-47C3-3491BDD29A90}"/>
              </a:ext>
            </a:extLst>
          </p:cNvPr>
          <p:cNvSpPr>
            <a:spLocks noGrp="1"/>
          </p:cNvSpPr>
          <p:nvPr>
            <p:ph type="sldNum" sz="quarter" idx="12"/>
          </p:nvPr>
        </p:nvSpPr>
        <p:spPr/>
        <p:txBody>
          <a:bodyPr/>
          <a:lstStyle/>
          <a:p>
            <a:fld id="{1B1BC5D7-9679-4ED9-A04D-99B118A162E3}" type="slidenum">
              <a:rPr lang="tr-TR" smtClean="0"/>
              <a:t>‹#›</a:t>
            </a:fld>
            <a:endParaRPr lang="tr-TR"/>
          </a:p>
        </p:txBody>
      </p:sp>
    </p:spTree>
    <p:extLst>
      <p:ext uri="{BB962C8B-B14F-4D97-AF65-F5344CB8AC3E}">
        <p14:creationId xmlns:p14="http://schemas.microsoft.com/office/powerpoint/2010/main" val="22163469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EE83029-8BD0-AA55-B216-EF522D68AEBA}"/>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EE6DF4E2-4B59-2518-AFF4-4391F9B5D5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a:extLst>
              <a:ext uri="{FF2B5EF4-FFF2-40B4-BE49-F238E27FC236}">
                <a16:creationId xmlns:a16="http://schemas.microsoft.com/office/drawing/2014/main" id="{872185B4-E3C8-5DD7-198E-0D521CF99C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001528E2-0B9D-FD4D-CF5D-CE644C00FBAF}"/>
              </a:ext>
            </a:extLst>
          </p:cNvPr>
          <p:cNvSpPr>
            <a:spLocks noGrp="1"/>
          </p:cNvSpPr>
          <p:nvPr>
            <p:ph type="dt" sz="half" idx="10"/>
          </p:nvPr>
        </p:nvSpPr>
        <p:spPr/>
        <p:txBody>
          <a:bodyPr/>
          <a:lstStyle/>
          <a:p>
            <a:fld id="{CC49704F-DFB5-4759-994F-F7BE13C62CE7}" type="datetimeFigureOut">
              <a:rPr lang="tr-TR" smtClean="0"/>
              <a:t>25.05.2022</a:t>
            </a:fld>
            <a:endParaRPr lang="tr-TR"/>
          </a:p>
        </p:txBody>
      </p:sp>
      <p:sp>
        <p:nvSpPr>
          <p:cNvPr id="6" name="Alt Bilgi Yer Tutucusu 5">
            <a:extLst>
              <a:ext uri="{FF2B5EF4-FFF2-40B4-BE49-F238E27FC236}">
                <a16:creationId xmlns:a16="http://schemas.microsoft.com/office/drawing/2014/main" id="{C6DC8C9F-5767-9E2F-CB94-38DF266D4DF7}"/>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D8D0AA3A-3985-04DC-1928-DF4611C7D6A2}"/>
              </a:ext>
            </a:extLst>
          </p:cNvPr>
          <p:cNvSpPr>
            <a:spLocks noGrp="1"/>
          </p:cNvSpPr>
          <p:nvPr>
            <p:ph type="sldNum" sz="quarter" idx="12"/>
          </p:nvPr>
        </p:nvSpPr>
        <p:spPr/>
        <p:txBody>
          <a:bodyPr/>
          <a:lstStyle/>
          <a:p>
            <a:fld id="{1B1BC5D7-9679-4ED9-A04D-99B118A162E3}" type="slidenum">
              <a:rPr lang="tr-TR" smtClean="0"/>
              <a:t>‹#›</a:t>
            </a:fld>
            <a:endParaRPr lang="tr-TR"/>
          </a:p>
        </p:txBody>
      </p:sp>
    </p:spTree>
    <p:extLst>
      <p:ext uri="{BB962C8B-B14F-4D97-AF65-F5344CB8AC3E}">
        <p14:creationId xmlns:p14="http://schemas.microsoft.com/office/powerpoint/2010/main" val="7103448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3A82CB8E-AAD9-C991-4044-850DA7FAE36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DCC800D8-AD0D-A8A8-6633-9D547822A6D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9CB94729-E275-7E43-4493-DFB0FD0F83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49704F-DFB5-4759-994F-F7BE13C62CE7}" type="datetimeFigureOut">
              <a:rPr lang="tr-TR" smtClean="0"/>
              <a:t>25.05.2022</a:t>
            </a:fld>
            <a:endParaRPr lang="tr-TR"/>
          </a:p>
        </p:txBody>
      </p:sp>
      <p:sp>
        <p:nvSpPr>
          <p:cNvPr id="5" name="Alt Bilgi Yer Tutucusu 4">
            <a:extLst>
              <a:ext uri="{FF2B5EF4-FFF2-40B4-BE49-F238E27FC236}">
                <a16:creationId xmlns:a16="http://schemas.microsoft.com/office/drawing/2014/main" id="{71FD88F4-5F39-9FC9-9605-CB73DBFB33C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a:extLst>
              <a:ext uri="{FF2B5EF4-FFF2-40B4-BE49-F238E27FC236}">
                <a16:creationId xmlns:a16="http://schemas.microsoft.com/office/drawing/2014/main" id="{9D4D12A3-1B2C-C798-CB9F-7C2780116AB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1BC5D7-9679-4ED9-A04D-99B118A162E3}" type="slidenum">
              <a:rPr lang="tr-TR" smtClean="0"/>
              <a:t>‹#›</a:t>
            </a:fld>
            <a:endParaRPr lang="tr-TR"/>
          </a:p>
        </p:txBody>
      </p:sp>
    </p:spTree>
    <p:extLst>
      <p:ext uri="{BB962C8B-B14F-4D97-AF65-F5344CB8AC3E}">
        <p14:creationId xmlns:p14="http://schemas.microsoft.com/office/powerpoint/2010/main" val="31383824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hyperlink" Target="https://tr.wikipedia.org/w/index.php?title=Kablosuz_g%C3%BCvenlik&amp;action=edit&amp;redlink=1" TargetMode="External"/><Relationship Id="rId3" Type="http://schemas.openxmlformats.org/officeDocument/2006/relationships/hyperlink" Target="https://tr.wikipedia.org/wiki/WEP" TargetMode="External"/><Relationship Id="rId7" Type="http://schemas.openxmlformats.org/officeDocument/2006/relationships/hyperlink" Target="https://tr.wikipedia.org/wiki/Yetkilendirme" TargetMode="External"/><Relationship Id="rId2" Type="http://schemas.openxmlformats.org/officeDocument/2006/relationships/hyperlink" Target="https://tr.wikipedia.org/wiki/Kablosuz_dola%C5%9F%C4%B1m" TargetMode="External"/><Relationship Id="rId1" Type="http://schemas.openxmlformats.org/officeDocument/2006/relationships/slideLayout" Target="../slideLayouts/slideLayout2.xml"/><Relationship Id="rId6" Type="http://schemas.openxmlformats.org/officeDocument/2006/relationships/hyperlink" Target="https://tr.wikipedia.org/w/index.php?title=IEEE_802.1x&amp;action=edit&amp;redlink=1" TargetMode="External"/><Relationship Id="rId5" Type="http://schemas.openxmlformats.org/officeDocument/2006/relationships/hyperlink" Target="https://tr.wikipedia.org/wiki/Kablosuz_%C5%9Fifreleme_y%C3%B6ntemleri" TargetMode="External"/><Relationship Id="rId4" Type="http://schemas.openxmlformats.org/officeDocument/2006/relationships/hyperlink" Target="https://tr.wikipedia.org/wiki/WPA"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hyperlink" Target="https://tr.wikipedia.org/w/index.php?title=Kablosuz_g%C3%BCvenlik&amp;action=edit&amp;redlink=1" TargetMode="External"/><Relationship Id="rId3" Type="http://schemas.openxmlformats.org/officeDocument/2006/relationships/hyperlink" Target="https://tr.wikipedia.org/wiki/WEP" TargetMode="External"/><Relationship Id="rId7" Type="http://schemas.openxmlformats.org/officeDocument/2006/relationships/hyperlink" Target="https://tr.wikipedia.org/wiki/Yetkilendirme" TargetMode="External"/><Relationship Id="rId2" Type="http://schemas.openxmlformats.org/officeDocument/2006/relationships/hyperlink" Target="https://tr.wikipedia.org/wiki/Kablosuz_dola%C5%9F%C4%B1m" TargetMode="External"/><Relationship Id="rId1" Type="http://schemas.openxmlformats.org/officeDocument/2006/relationships/slideLayout" Target="../slideLayouts/slideLayout2.xml"/><Relationship Id="rId6" Type="http://schemas.openxmlformats.org/officeDocument/2006/relationships/hyperlink" Target="https://tr.wikipedia.org/w/index.php?title=IEEE_802.1x&amp;action=edit&amp;redlink=1" TargetMode="External"/><Relationship Id="rId5" Type="http://schemas.openxmlformats.org/officeDocument/2006/relationships/hyperlink" Target="https://tr.wikipedia.org/wiki/Kablosuz_%C5%9Fifreleme_y%C3%B6ntemleri" TargetMode="External"/><Relationship Id="rId4" Type="http://schemas.openxmlformats.org/officeDocument/2006/relationships/hyperlink" Target="https://tr.wikipedia.org/wiki/WPA"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ticimax.com/blog/nfc-nedir-nasil-kullanilir-nfc-hakkinda-bilmeniz-gerekenler" TargetMode="External"/><Relationship Id="rId2" Type="http://schemas.openxmlformats.org/officeDocument/2006/relationships/hyperlink" Target="https://www.technopat.net/2012/04/03/dunden-bugune-butun-yonleriyle-bluetooth/" TargetMode="External"/><Relationship Id="rId1" Type="http://schemas.openxmlformats.org/officeDocument/2006/relationships/slideLayout" Target="../slideLayouts/slideLayout2.xml"/><Relationship Id="rId6" Type="http://schemas.openxmlformats.org/officeDocument/2006/relationships/hyperlink" Target="https://www.netser.com.tr/tr/blog/nfc-nedir" TargetMode="External"/><Relationship Id="rId5" Type="http://schemas.openxmlformats.org/officeDocument/2006/relationships/hyperlink" Target="https://www.vargonen.com/blog/wi-fi-nedir-wifi-teknolojisi/" TargetMode="External"/><Relationship Id="rId4" Type="http://schemas.openxmlformats.org/officeDocument/2006/relationships/hyperlink" Target="https://www.webtekno.com/nfc-nedir-nasil-kullanilir-h88991.html"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yıldız, ışık, gece göğü içeren bir resim&#10;&#10;Açıklama otomatik olarak oluşturuldu">
            <a:extLst>
              <a:ext uri="{FF2B5EF4-FFF2-40B4-BE49-F238E27FC236}">
                <a16:creationId xmlns:a16="http://schemas.microsoft.com/office/drawing/2014/main" id="{C37CA680-8AAB-E276-72FD-6C325A9C2E4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0771DA88-7F87-88A2-CAEF-B9F6A84AF47B}"/>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tr-TR" sz="5200">
                <a:solidFill>
                  <a:srgbClr val="FFFFFF"/>
                </a:solidFill>
              </a:rPr>
              <a:t>Bluetooh, NFC, Wİ-Fİ</a:t>
            </a:r>
          </a:p>
        </p:txBody>
      </p:sp>
    </p:spTree>
    <p:extLst>
      <p:ext uri="{BB962C8B-B14F-4D97-AF65-F5344CB8AC3E}">
        <p14:creationId xmlns:p14="http://schemas.microsoft.com/office/powerpoint/2010/main" val="1871607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5DB33023-295E-8CA6-9039-E57146B1D628}"/>
              </a:ext>
            </a:extLst>
          </p:cNvPr>
          <p:cNvSpPr>
            <a:spLocks noGrp="1"/>
          </p:cNvSpPr>
          <p:nvPr>
            <p:ph type="title"/>
          </p:nvPr>
        </p:nvSpPr>
        <p:spPr>
          <a:xfrm>
            <a:off x="838200" y="963877"/>
            <a:ext cx="3494362" cy="4930246"/>
          </a:xfrm>
        </p:spPr>
        <p:txBody>
          <a:bodyPr>
            <a:normAutofit/>
          </a:bodyPr>
          <a:lstStyle/>
          <a:p>
            <a:pPr algn="r"/>
            <a:r>
              <a:rPr lang="tr-TR" dirty="0"/>
              <a:t>NFC Özellikleri</a:t>
            </a:r>
            <a:endParaRPr lang="tr-T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8CCA38E5-7858-6094-EB3E-4087BE2141C0}"/>
              </a:ext>
            </a:extLst>
          </p:cNvPr>
          <p:cNvSpPr>
            <a:spLocks noGrp="1"/>
          </p:cNvSpPr>
          <p:nvPr>
            <p:ph idx="1"/>
          </p:nvPr>
        </p:nvSpPr>
        <p:spPr>
          <a:xfrm>
            <a:off x="4976031" y="963877"/>
            <a:ext cx="6377769" cy="4930246"/>
          </a:xfrm>
        </p:spPr>
        <p:txBody>
          <a:bodyPr anchor="ctr">
            <a:normAutofit/>
          </a:bodyPr>
          <a:lstStyle/>
          <a:p>
            <a:pPr>
              <a:buFont typeface="Arial" panose="020B0604020202020204" pitchFamily="34" charset="0"/>
              <a:buChar char="•"/>
            </a:pPr>
            <a:r>
              <a:rPr lang="tr-TR" sz="1900" b="0" i="0">
                <a:effectLst/>
                <a:latin typeface="muli"/>
              </a:rPr>
              <a:t>NFC, akıllı telefonların, dizüstü bilgisayarların, tabletlerin ve diğer cihazların yakın mesafedeyken veri paylaşmasına izin verir.</a:t>
            </a:r>
          </a:p>
          <a:p>
            <a:pPr>
              <a:buFont typeface="Arial" panose="020B0604020202020204" pitchFamily="34" charset="0"/>
              <a:buChar char="•"/>
            </a:pPr>
            <a:r>
              <a:rPr lang="tr-TR" sz="1900" b="0" i="0">
                <a:effectLst/>
                <a:latin typeface="muli"/>
              </a:rPr>
              <a:t>Kablosuz veri aktarımı yöntemidir.</a:t>
            </a:r>
          </a:p>
          <a:p>
            <a:pPr>
              <a:buFont typeface="Arial" panose="020B0604020202020204" pitchFamily="34" charset="0"/>
              <a:buChar char="•"/>
            </a:pPr>
            <a:r>
              <a:rPr lang="tr-TR" sz="1900" b="0" i="0">
                <a:effectLst/>
                <a:latin typeface="muli"/>
              </a:rPr>
              <a:t>NFC teknolojisi cihazlar arasında </a:t>
            </a:r>
            <a:r>
              <a:rPr lang="tr-TR" sz="1900" b="1" i="0">
                <a:effectLst/>
                <a:latin typeface="muli"/>
              </a:rPr>
              <a:t>temassız ödeme</a:t>
            </a:r>
            <a:r>
              <a:rPr lang="tr-TR" sz="1900" b="0" i="0">
                <a:effectLst/>
                <a:latin typeface="muli"/>
              </a:rPr>
              <a:t> yapılmasını destekleyen bir yapıdadır.</a:t>
            </a:r>
          </a:p>
          <a:p>
            <a:pPr>
              <a:buFont typeface="Arial" panose="020B0604020202020204" pitchFamily="34" charset="0"/>
              <a:buChar char="•"/>
            </a:pPr>
            <a:r>
              <a:rPr lang="tr-TR" sz="1900" b="0" i="0">
                <a:effectLst/>
                <a:latin typeface="muli"/>
              </a:rPr>
              <a:t>Elektromanyetik alanlar, verileri iletmek veya bir alıcı cihazda elektrik akımlarını indüklemek için kullanılmaktadır.</a:t>
            </a:r>
          </a:p>
          <a:p>
            <a:pPr>
              <a:buFont typeface="Arial" panose="020B0604020202020204" pitchFamily="34" charset="0"/>
              <a:buChar char="•"/>
            </a:pPr>
            <a:r>
              <a:rPr lang="tr-TR" sz="1900" b="0" i="0">
                <a:effectLst/>
                <a:latin typeface="muli"/>
              </a:rPr>
              <a:t>Pasif </a:t>
            </a:r>
            <a:r>
              <a:rPr lang="tr-TR" sz="1900" b="1" i="0">
                <a:effectLst/>
                <a:latin typeface="muli"/>
              </a:rPr>
              <a:t>NFC cihazları</a:t>
            </a:r>
            <a:r>
              <a:rPr lang="tr-TR" sz="1900" b="0" i="0">
                <a:effectLst/>
                <a:latin typeface="muli"/>
              </a:rPr>
              <a:t>, aktif cihazların ürettiği alanlardan güç çekerek çalışmaktadır.</a:t>
            </a:r>
          </a:p>
          <a:p>
            <a:pPr>
              <a:buFont typeface="Arial" panose="020B0604020202020204" pitchFamily="34" charset="0"/>
              <a:buChar char="•"/>
            </a:pPr>
            <a:r>
              <a:rPr lang="tr-TR" sz="1900" b="0" i="0">
                <a:effectLst/>
                <a:latin typeface="muli"/>
              </a:rPr>
              <a:t>NFC genelinde veri iletim frekansı 13,56 megahertz'dir. Saniyede 106, 212 veya 424 kilobit veri gönderilebilmektedir.</a:t>
            </a:r>
          </a:p>
          <a:p>
            <a:pPr>
              <a:buFont typeface="Arial" panose="020B0604020202020204" pitchFamily="34" charset="0"/>
              <a:buChar char="•"/>
            </a:pPr>
            <a:r>
              <a:rPr lang="tr-TR" sz="1900" b="0" i="0">
                <a:effectLst/>
                <a:latin typeface="muli"/>
              </a:rPr>
              <a:t>NFC teknolojisi; resim, müzik alışverişine kadar bir dizi veri aktarımı için yeterince hızlıdır.</a:t>
            </a:r>
          </a:p>
          <a:p>
            <a:endParaRPr lang="tr-TR" sz="1900"/>
          </a:p>
        </p:txBody>
      </p:sp>
    </p:spTree>
    <p:extLst>
      <p:ext uri="{BB962C8B-B14F-4D97-AF65-F5344CB8AC3E}">
        <p14:creationId xmlns:p14="http://schemas.microsoft.com/office/powerpoint/2010/main" val="1606481870"/>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0D60B984-6A4D-19C7-BABE-F841628E630F}"/>
              </a:ext>
            </a:extLst>
          </p:cNvPr>
          <p:cNvSpPr>
            <a:spLocks noGrp="1"/>
          </p:cNvSpPr>
          <p:nvPr>
            <p:ph type="title"/>
          </p:nvPr>
        </p:nvSpPr>
        <p:spPr>
          <a:xfrm>
            <a:off x="838200" y="963877"/>
            <a:ext cx="3494362" cy="4930246"/>
          </a:xfrm>
        </p:spPr>
        <p:txBody>
          <a:bodyPr>
            <a:normAutofit/>
          </a:bodyPr>
          <a:lstStyle/>
          <a:p>
            <a:pPr algn="r"/>
            <a:r>
              <a:rPr lang="tr-TR" dirty="0"/>
              <a:t>NFC Kullanım Alanları</a:t>
            </a:r>
            <a:endParaRPr lang="tr-T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AA5910C3-0980-66B7-39DF-82616A9DC73C}"/>
              </a:ext>
            </a:extLst>
          </p:cNvPr>
          <p:cNvSpPr>
            <a:spLocks noGrp="1"/>
          </p:cNvSpPr>
          <p:nvPr>
            <p:ph idx="1"/>
          </p:nvPr>
        </p:nvSpPr>
        <p:spPr>
          <a:xfrm>
            <a:off x="4976031" y="963877"/>
            <a:ext cx="6377769" cy="4930246"/>
          </a:xfrm>
        </p:spPr>
        <p:txBody>
          <a:bodyPr anchor="ctr">
            <a:normAutofit/>
          </a:bodyPr>
          <a:lstStyle/>
          <a:p>
            <a:r>
              <a:rPr lang="tr-TR" sz="2400" b="0" i="0">
                <a:effectLst/>
                <a:latin typeface="muli"/>
              </a:rPr>
              <a:t>10 yılı aşkın süredir var olan fakat yaygın olarak kullanılmayan NFC özellikle pandemi döneminde temassız ödeme gibi işlemlerde dünyada sıkça kullanılan bir teknoloji halini almış durumdadır. Bu nedenle de aktif ve pasif cihazlar için NFC önemli bir hale dönüşmeye başlamıştır.</a:t>
            </a:r>
            <a:endParaRPr lang="tr-TR" sz="2400"/>
          </a:p>
        </p:txBody>
      </p:sp>
    </p:spTree>
    <p:extLst>
      <p:ext uri="{BB962C8B-B14F-4D97-AF65-F5344CB8AC3E}">
        <p14:creationId xmlns:p14="http://schemas.microsoft.com/office/powerpoint/2010/main" val="4016525966"/>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B0792D4F-247E-46FE-85FC-881DEFA41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cxnSp>
        <p:nvCxnSpPr>
          <p:cNvPr id="73" name="Straight Connector 72">
            <a:extLst>
              <a:ext uri="{FF2B5EF4-FFF2-40B4-BE49-F238E27FC236}">
                <a16:creationId xmlns:a16="http://schemas.microsoft.com/office/drawing/2014/main" id="{CE272F12-AF86-441A-BC1B-C014BBBF85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5488" y="822960"/>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6810600D-2760-9F7E-842B-345E82985FC0}"/>
              </a:ext>
            </a:extLst>
          </p:cNvPr>
          <p:cNvSpPr>
            <a:spLocks noGrp="1"/>
          </p:cNvSpPr>
          <p:nvPr>
            <p:ph idx="1"/>
          </p:nvPr>
        </p:nvSpPr>
        <p:spPr>
          <a:xfrm>
            <a:off x="841248" y="2048256"/>
            <a:ext cx="5157216" cy="4123944"/>
          </a:xfrm>
        </p:spPr>
        <p:txBody>
          <a:bodyPr anchor="t">
            <a:normAutofit/>
          </a:bodyPr>
          <a:lstStyle/>
          <a:p>
            <a:pPr>
              <a:buFont typeface="Arial" panose="020B0604020202020204" pitchFamily="34" charset="0"/>
              <a:buChar char="•"/>
            </a:pPr>
            <a:r>
              <a:rPr lang="tr-TR" sz="1700">
                <a:latin typeface="muli"/>
              </a:rPr>
              <a:t>T</a:t>
            </a:r>
            <a:r>
              <a:rPr lang="tr-TR" sz="1700" b="0" i="0">
                <a:effectLst/>
                <a:latin typeface="muli"/>
              </a:rPr>
              <a:t>elefon numarası alma ve gönderme işlemleri için kullanılmaktadır.</a:t>
            </a:r>
          </a:p>
          <a:p>
            <a:pPr>
              <a:buFont typeface="Arial" panose="020B0604020202020204" pitchFamily="34" charset="0"/>
              <a:buChar char="•"/>
            </a:pPr>
            <a:r>
              <a:rPr lang="tr-TR" sz="1700" b="0" i="0">
                <a:effectLst/>
                <a:latin typeface="muli"/>
              </a:rPr>
              <a:t>Telefondaki fotoğrafları almak ve göndermek için kullanılmaktadır.</a:t>
            </a:r>
          </a:p>
          <a:p>
            <a:pPr>
              <a:buFont typeface="Arial" panose="020B0604020202020204" pitchFamily="34" charset="0"/>
              <a:buChar char="•"/>
            </a:pPr>
            <a:r>
              <a:rPr lang="tr-TR" sz="1700" b="0" i="0">
                <a:effectLst/>
                <a:latin typeface="muli"/>
              </a:rPr>
              <a:t>Dosya transferleri için tercih edilmektedir.</a:t>
            </a:r>
          </a:p>
          <a:p>
            <a:pPr>
              <a:buFont typeface="Arial" panose="020B0604020202020204" pitchFamily="34" charset="0"/>
              <a:buChar char="•"/>
            </a:pPr>
            <a:r>
              <a:rPr lang="tr-TR" sz="1700" b="0" i="0">
                <a:effectLst/>
                <a:latin typeface="muli"/>
              </a:rPr>
              <a:t>Konum göndermek ya da karşıdan konum almak amacıyla kullanılmaktadır.</a:t>
            </a:r>
          </a:p>
          <a:p>
            <a:pPr>
              <a:buFont typeface="Arial" panose="020B0604020202020204" pitchFamily="34" charset="0"/>
              <a:buChar char="•"/>
            </a:pPr>
            <a:r>
              <a:rPr lang="tr-TR" sz="1700" b="0" i="0">
                <a:effectLst/>
                <a:latin typeface="muli"/>
              </a:rPr>
              <a:t>Başkasının telefonunda herhangi bir uygulama açabilmektedir.</a:t>
            </a:r>
          </a:p>
          <a:p>
            <a:pPr>
              <a:buFont typeface="Arial" panose="020B0604020202020204" pitchFamily="34" charset="0"/>
              <a:buChar char="•"/>
            </a:pPr>
            <a:r>
              <a:rPr lang="tr-TR" sz="1700" b="0" i="0">
                <a:effectLst/>
                <a:latin typeface="muli"/>
              </a:rPr>
              <a:t>Ödeme yapmak amacıyla tercih edilmektedir. Temassız ödeme yapılabilmektedir.</a:t>
            </a:r>
          </a:p>
          <a:p>
            <a:pPr>
              <a:buFont typeface="Arial" panose="020B0604020202020204" pitchFamily="34" charset="0"/>
              <a:buChar char="•"/>
            </a:pPr>
            <a:r>
              <a:rPr lang="tr-TR" sz="1700" b="0" i="0">
                <a:effectLst/>
                <a:latin typeface="muli"/>
              </a:rPr>
              <a:t>NFC etiketleriyle bağlantılar sağlanabilmektedir.</a:t>
            </a:r>
          </a:p>
          <a:p>
            <a:pPr>
              <a:buFont typeface="Arial" panose="020B0604020202020204" pitchFamily="34" charset="0"/>
              <a:buChar char="•"/>
            </a:pPr>
            <a:r>
              <a:rPr lang="tr-TR" sz="1700" b="0" i="0">
                <a:effectLst/>
                <a:latin typeface="muli"/>
              </a:rPr>
              <a:t>Bluetooth cihazlara bağlantı kurulabilmektedir.</a:t>
            </a:r>
          </a:p>
          <a:p>
            <a:endParaRPr lang="tr-TR" sz="1700"/>
          </a:p>
        </p:txBody>
      </p:sp>
      <p:pic>
        <p:nvPicPr>
          <p:cNvPr id="4098" name="Picture 2" descr="NFC Yakın Alan İletişimi | alimesut">
            <a:extLst>
              <a:ext uri="{FF2B5EF4-FFF2-40B4-BE49-F238E27FC236}">
                <a16:creationId xmlns:a16="http://schemas.microsoft.com/office/drawing/2014/main" id="{63BD63A3-4E57-0AEA-CD4F-39DDC7D4533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693408" y="1779635"/>
            <a:ext cx="4945964" cy="33261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336581"/>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AC556F97-F313-9C91-108A-C5391C313132}"/>
              </a:ext>
            </a:extLst>
          </p:cNvPr>
          <p:cNvSpPr>
            <a:spLocks noGrp="1"/>
          </p:cNvSpPr>
          <p:nvPr>
            <p:ph type="title"/>
          </p:nvPr>
        </p:nvSpPr>
        <p:spPr>
          <a:xfrm>
            <a:off x="838200" y="963877"/>
            <a:ext cx="3494362" cy="4930246"/>
          </a:xfrm>
        </p:spPr>
        <p:txBody>
          <a:bodyPr>
            <a:normAutofit/>
          </a:bodyPr>
          <a:lstStyle/>
          <a:p>
            <a:pPr algn="r"/>
            <a:r>
              <a:rPr lang="tr-TR" dirty="0"/>
              <a:t>NFC Bluetooth Farkları</a:t>
            </a:r>
            <a:endParaRPr lang="tr-T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93B675B4-D9FD-6EE8-B116-BD057A0B7725}"/>
              </a:ext>
            </a:extLst>
          </p:cNvPr>
          <p:cNvSpPr>
            <a:spLocks noGrp="1"/>
          </p:cNvSpPr>
          <p:nvPr>
            <p:ph idx="1"/>
          </p:nvPr>
        </p:nvSpPr>
        <p:spPr>
          <a:xfrm>
            <a:off x="4976031" y="963877"/>
            <a:ext cx="6377769" cy="4930246"/>
          </a:xfrm>
        </p:spPr>
        <p:txBody>
          <a:bodyPr anchor="ctr">
            <a:normAutofit/>
          </a:bodyPr>
          <a:lstStyle/>
          <a:p>
            <a:pPr>
              <a:buFont typeface="Arial" panose="020B0604020202020204" pitchFamily="34" charset="0"/>
              <a:buChar char="•"/>
            </a:pPr>
            <a:r>
              <a:rPr lang="tr-TR" sz="1900" b="0" i="0" dirty="0">
                <a:effectLst/>
                <a:latin typeface="muli"/>
              </a:rPr>
              <a:t>NFC </a:t>
            </a:r>
            <a:r>
              <a:rPr lang="tr-TR" sz="1900" b="0" i="0" dirty="0" err="1">
                <a:effectLst/>
                <a:latin typeface="muli"/>
              </a:rPr>
              <a:t>bluetooth’a</a:t>
            </a:r>
            <a:r>
              <a:rPr lang="tr-TR" sz="1900" b="0" i="0" dirty="0">
                <a:effectLst/>
                <a:latin typeface="muli"/>
              </a:rPr>
              <a:t> göre çok daha az güç tüketmektedir. NFC büyük bir güç kaynağı olmadan da çalışabilmektedir.</a:t>
            </a:r>
          </a:p>
          <a:p>
            <a:pPr>
              <a:buFont typeface="Arial" panose="020B0604020202020204" pitchFamily="34" charset="0"/>
              <a:buChar char="•"/>
            </a:pPr>
            <a:r>
              <a:rPr lang="tr-TR" sz="1900" b="0" i="0" dirty="0">
                <a:effectLst/>
                <a:latin typeface="muli"/>
              </a:rPr>
              <a:t>Güç tasarrufu nedeniyle </a:t>
            </a:r>
            <a:r>
              <a:rPr lang="tr-TR" sz="1900" b="0" i="0" dirty="0" err="1">
                <a:effectLst/>
                <a:latin typeface="muli"/>
              </a:rPr>
              <a:t>NFC’nin</a:t>
            </a:r>
            <a:r>
              <a:rPr lang="tr-TR" sz="1900" b="0" i="0" dirty="0">
                <a:effectLst/>
                <a:latin typeface="muli"/>
              </a:rPr>
              <a:t> iletim aralığı </a:t>
            </a:r>
            <a:r>
              <a:rPr lang="tr-TR" sz="1900" b="0" i="0" dirty="0" err="1">
                <a:effectLst/>
                <a:latin typeface="muli"/>
              </a:rPr>
              <a:t>bluetooth’a</a:t>
            </a:r>
            <a:r>
              <a:rPr lang="tr-TR" sz="1900" b="0" i="0" dirty="0">
                <a:effectLst/>
                <a:latin typeface="muli"/>
              </a:rPr>
              <a:t> göre kısadır. Bu bir dezavantaj olarak değerlendirilmektedir.</a:t>
            </a:r>
          </a:p>
          <a:p>
            <a:pPr>
              <a:buFont typeface="Arial" panose="020B0604020202020204" pitchFamily="34" charset="0"/>
              <a:buChar char="•"/>
            </a:pPr>
            <a:r>
              <a:rPr lang="tr-TR" sz="1900" b="0" i="0" dirty="0">
                <a:effectLst/>
                <a:latin typeface="muli"/>
              </a:rPr>
              <a:t>NFC yaklaşık 10 cm, sadece birkaç inçlik bir menzile sahipken, Bluetooth bağlantıları kaynaktan 10 metre veya daha fazla mesafeye kadar veri iletebilir.</a:t>
            </a:r>
          </a:p>
          <a:p>
            <a:pPr>
              <a:buFont typeface="Arial" panose="020B0604020202020204" pitchFamily="34" charset="0"/>
              <a:buChar char="•"/>
            </a:pPr>
            <a:r>
              <a:rPr lang="tr-TR" sz="1900" b="0" i="0" dirty="0">
                <a:effectLst/>
                <a:latin typeface="muli"/>
              </a:rPr>
              <a:t>Diğer bir dezavantaj, </a:t>
            </a:r>
            <a:r>
              <a:rPr lang="tr-TR" sz="1900" b="0" i="0" dirty="0" err="1">
                <a:effectLst/>
                <a:latin typeface="muli"/>
              </a:rPr>
              <a:t>NFC'nin</a:t>
            </a:r>
            <a:r>
              <a:rPr lang="tr-TR" sz="1900" b="0" i="0" dirty="0">
                <a:effectLst/>
                <a:latin typeface="muli"/>
              </a:rPr>
              <a:t> </a:t>
            </a:r>
            <a:r>
              <a:rPr lang="tr-TR" sz="1900" b="0" i="0" dirty="0" err="1">
                <a:effectLst/>
                <a:latin typeface="muli"/>
              </a:rPr>
              <a:t>Bluetooth'tan</a:t>
            </a:r>
            <a:r>
              <a:rPr lang="tr-TR" sz="1900" b="0" i="0" dirty="0">
                <a:effectLst/>
                <a:latin typeface="muli"/>
              </a:rPr>
              <a:t> biraz daha yavaş olmasıdır. Bluetooth 2.1 ile 2,1 </a:t>
            </a:r>
            <a:r>
              <a:rPr lang="tr-TR" sz="1900" b="0" i="0" dirty="0" err="1">
                <a:effectLst/>
                <a:latin typeface="muli"/>
              </a:rPr>
              <a:t>Mbit</a:t>
            </a:r>
            <a:r>
              <a:rPr lang="tr-TR" sz="1900" b="0" i="0" dirty="0">
                <a:effectLst/>
                <a:latin typeface="muli"/>
              </a:rPr>
              <a:t>/s veya Bluetooth </a:t>
            </a:r>
            <a:r>
              <a:rPr lang="tr-TR" sz="1900" b="0" i="0" dirty="0" err="1">
                <a:effectLst/>
                <a:latin typeface="muli"/>
              </a:rPr>
              <a:t>Low</a:t>
            </a:r>
            <a:r>
              <a:rPr lang="tr-TR" sz="1900" b="0" i="0" dirty="0">
                <a:effectLst/>
                <a:latin typeface="muli"/>
              </a:rPr>
              <a:t> </a:t>
            </a:r>
            <a:r>
              <a:rPr lang="tr-TR" sz="1900" b="0" i="0" dirty="0" err="1">
                <a:effectLst/>
                <a:latin typeface="muli"/>
              </a:rPr>
              <a:t>Energy</a:t>
            </a:r>
            <a:r>
              <a:rPr lang="tr-TR" sz="1900" b="0" i="0" dirty="0">
                <a:effectLst/>
                <a:latin typeface="muli"/>
              </a:rPr>
              <a:t> ile yaklaşık 1 </a:t>
            </a:r>
            <a:r>
              <a:rPr lang="tr-TR" sz="1900" b="0" i="0" dirty="0" err="1">
                <a:effectLst/>
                <a:latin typeface="muli"/>
              </a:rPr>
              <a:t>Mbit</a:t>
            </a:r>
            <a:r>
              <a:rPr lang="tr-TR" sz="1900" b="0" i="0" dirty="0">
                <a:effectLst/>
                <a:latin typeface="muli"/>
              </a:rPr>
              <a:t>/s ile karşılaştırıldığında, verileri yalnızca 424 </a:t>
            </a:r>
            <a:r>
              <a:rPr lang="tr-TR" sz="1900" b="0" i="0" dirty="0" err="1">
                <a:effectLst/>
                <a:latin typeface="muli"/>
              </a:rPr>
              <a:t>kbit</a:t>
            </a:r>
            <a:r>
              <a:rPr lang="tr-TR" sz="1900" b="0" i="0" dirty="0">
                <a:effectLst/>
                <a:latin typeface="muli"/>
              </a:rPr>
              <a:t>/s maksimum hızda iletir.</a:t>
            </a:r>
          </a:p>
          <a:p>
            <a:pPr>
              <a:buFont typeface="Arial" panose="020B0604020202020204" pitchFamily="34" charset="0"/>
              <a:buChar char="•"/>
            </a:pPr>
            <a:r>
              <a:rPr lang="tr-TR" sz="1900" b="0" i="0" dirty="0" err="1">
                <a:effectLst/>
                <a:latin typeface="muli"/>
              </a:rPr>
              <a:t>NFC’nin</a:t>
            </a:r>
            <a:r>
              <a:rPr lang="tr-TR" sz="1900" b="0" i="0" dirty="0">
                <a:effectLst/>
                <a:latin typeface="muli"/>
              </a:rPr>
              <a:t> önemli avantajlarından biri </a:t>
            </a:r>
            <a:r>
              <a:rPr lang="tr-TR" sz="1900" b="0" i="0" dirty="0" err="1">
                <a:effectLst/>
                <a:latin typeface="muli"/>
              </a:rPr>
              <a:t>Endüktif</a:t>
            </a:r>
            <a:r>
              <a:rPr lang="tr-TR" sz="1900" b="0" i="0" dirty="0">
                <a:effectLst/>
                <a:latin typeface="muli"/>
              </a:rPr>
              <a:t> </a:t>
            </a:r>
            <a:r>
              <a:rPr lang="tr-TR" sz="1900" b="0" i="0" dirty="0" err="1">
                <a:effectLst/>
                <a:latin typeface="muli"/>
              </a:rPr>
              <a:t>kuplaj</a:t>
            </a:r>
            <a:r>
              <a:rPr lang="tr-TR" sz="1900" b="0" i="0" dirty="0">
                <a:effectLst/>
                <a:latin typeface="muli"/>
              </a:rPr>
              <a:t> kullanımı ve manuel eşleştirmenin olmaması nedeniyle, iki cihaz arasında bağlantı kurmak saniyenin onda birinden daha kısa sürer.</a:t>
            </a:r>
          </a:p>
          <a:p>
            <a:endParaRPr lang="tr-TR" sz="1900" dirty="0"/>
          </a:p>
        </p:txBody>
      </p:sp>
    </p:spTree>
    <p:extLst>
      <p:ext uri="{BB962C8B-B14F-4D97-AF65-F5344CB8AC3E}">
        <p14:creationId xmlns:p14="http://schemas.microsoft.com/office/powerpoint/2010/main" val="2276608415"/>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B0792D4F-247E-46FE-85FC-881DEFA41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Başlık 1">
            <a:extLst>
              <a:ext uri="{FF2B5EF4-FFF2-40B4-BE49-F238E27FC236}">
                <a16:creationId xmlns:a16="http://schemas.microsoft.com/office/drawing/2014/main" id="{D4DCE0FA-ACBE-13FB-286C-CF7288117FF6}"/>
              </a:ext>
            </a:extLst>
          </p:cNvPr>
          <p:cNvSpPr>
            <a:spLocks noGrp="1"/>
          </p:cNvSpPr>
          <p:nvPr>
            <p:ph type="title"/>
          </p:nvPr>
        </p:nvSpPr>
        <p:spPr>
          <a:xfrm>
            <a:off x="841248" y="932688"/>
            <a:ext cx="4892040" cy="1773936"/>
          </a:xfrm>
        </p:spPr>
        <p:txBody>
          <a:bodyPr anchor="b">
            <a:normAutofit/>
          </a:bodyPr>
          <a:lstStyle/>
          <a:p>
            <a:r>
              <a:rPr lang="tr-TR" sz="4000"/>
              <a:t> Wi-Fi Nedir</a:t>
            </a:r>
          </a:p>
        </p:txBody>
      </p:sp>
      <p:sp>
        <p:nvSpPr>
          <p:cNvPr id="3" name="İçerik Yer Tutucusu 2">
            <a:extLst>
              <a:ext uri="{FF2B5EF4-FFF2-40B4-BE49-F238E27FC236}">
                <a16:creationId xmlns:a16="http://schemas.microsoft.com/office/drawing/2014/main" id="{9595B671-2A03-F814-76FF-8B7D0855F849}"/>
              </a:ext>
            </a:extLst>
          </p:cNvPr>
          <p:cNvSpPr>
            <a:spLocks noGrp="1"/>
          </p:cNvSpPr>
          <p:nvPr>
            <p:ph idx="1"/>
          </p:nvPr>
        </p:nvSpPr>
        <p:spPr>
          <a:xfrm>
            <a:off x="841248" y="2898648"/>
            <a:ext cx="4892040" cy="3209544"/>
          </a:xfrm>
        </p:spPr>
        <p:txBody>
          <a:bodyPr anchor="t">
            <a:normAutofit/>
          </a:bodyPr>
          <a:lstStyle/>
          <a:p>
            <a:r>
              <a:rPr lang="tr-TR" sz="1700" b="1" i="0">
                <a:effectLst/>
                <a:latin typeface="Open Sans" panose="020B0604020202020204" pitchFamily="34" charset="0"/>
              </a:rPr>
              <a:t>Wi-Fi açılımı</a:t>
            </a:r>
            <a:r>
              <a:rPr lang="tr-TR" sz="1700" b="0" i="0">
                <a:effectLst/>
                <a:latin typeface="Open Sans" panose="020B0604020202020204" pitchFamily="34" charset="0"/>
              </a:rPr>
              <a:t> “Wireless Fidelity” yani “</a:t>
            </a:r>
            <a:r>
              <a:rPr lang="tr-TR" sz="1700" b="1" i="0">
                <a:effectLst/>
                <a:latin typeface="Open Sans" panose="020B0604020202020204" pitchFamily="34" charset="0"/>
              </a:rPr>
              <a:t>Kablosuz Bağlantı Alanı</a:t>
            </a:r>
            <a:r>
              <a:rPr lang="tr-TR" sz="1700" b="0" i="0">
                <a:effectLst/>
                <a:latin typeface="Open Sans" panose="020B0604020202020204" pitchFamily="34" charset="0"/>
              </a:rPr>
              <a:t>” anlamına gelen, kişisel bilgisayar, akıllı telefon, tablet, video oyunu konsolları, dijital ses oynatıcıları ve diğer teknolojik cihazların kablosuz olacak şekilde internete ve birbirlerine bağlanabilmesini sağlayan teknolojidir. </a:t>
            </a:r>
            <a:r>
              <a:rPr lang="tr-TR" sz="1700" b="1" i="0">
                <a:effectLst/>
                <a:latin typeface="Open Sans" panose="020B0604020202020204" pitchFamily="34" charset="0"/>
              </a:rPr>
              <a:t>Wi-Fi bağlantısını destekleyen tüm cihazların</a:t>
            </a:r>
            <a:r>
              <a:rPr lang="tr-TR" sz="1700" b="0" i="0">
                <a:effectLst/>
                <a:latin typeface="Open Sans" panose="020B0604020202020204" pitchFamily="34" charset="0"/>
              </a:rPr>
              <a:t>, yakınlarında bulunan kablosuz erişim noktaları aracılığıyla yerel alan ağına bağlanabilmelerini sağlar.</a:t>
            </a:r>
            <a:r>
              <a:rPr lang="tr-TR" sz="1700" b="1" i="0">
                <a:effectLst/>
                <a:latin typeface="Open Sans" panose="020B0604020202020204" pitchFamily="34" charset="0"/>
              </a:rPr>
              <a:t> Wi-Fi teknolojisi,</a:t>
            </a:r>
            <a:r>
              <a:rPr lang="tr-TR" sz="1700" b="0" i="0">
                <a:effectLst/>
                <a:latin typeface="Open Sans" panose="020B0604020202020204" pitchFamily="34" charset="0"/>
              </a:rPr>
              <a:t> </a:t>
            </a:r>
            <a:r>
              <a:rPr lang="tr-TR" sz="1700" b="1" i="0">
                <a:effectLst/>
                <a:latin typeface="Open Sans" panose="020B0604020202020204" pitchFamily="34" charset="0"/>
              </a:rPr>
              <a:t>kablosuz yerel ağ </a:t>
            </a:r>
            <a:r>
              <a:rPr lang="tr-TR" sz="1700" b="0" i="0">
                <a:effectLst/>
                <a:latin typeface="Open Sans" panose="020B0604020202020204" pitchFamily="34" charset="0"/>
              </a:rPr>
              <a:t>anlamına gelen WLAN olarak da bilinir.</a:t>
            </a:r>
            <a:endParaRPr lang="tr-TR" sz="1700"/>
          </a:p>
        </p:txBody>
      </p:sp>
      <p:cxnSp>
        <p:nvCxnSpPr>
          <p:cNvPr id="73" name="Straight Connector 72">
            <a:extLst>
              <a:ext uri="{FF2B5EF4-FFF2-40B4-BE49-F238E27FC236}">
                <a16:creationId xmlns:a16="http://schemas.microsoft.com/office/drawing/2014/main" id="{749A7284-D010-4ACB-A08A-FC3C3689B5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8597"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4" descr="WiFi 6 nedir? Hayatımızda neleri değiştirecek? - Teknoloji Haberleri">
            <a:extLst>
              <a:ext uri="{FF2B5EF4-FFF2-40B4-BE49-F238E27FC236}">
                <a16:creationId xmlns:a16="http://schemas.microsoft.com/office/drawing/2014/main" id="{E7772A10-8B49-9B2E-4339-19D00427D0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40677" y="2247089"/>
            <a:ext cx="3810075" cy="2791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3341383"/>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9DC6310A-E237-0F9E-8694-2261772C913D}"/>
              </a:ext>
            </a:extLst>
          </p:cNvPr>
          <p:cNvSpPr>
            <a:spLocks noGrp="1"/>
          </p:cNvSpPr>
          <p:nvPr>
            <p:ph type="title"/>
          </p:nvPr>
        </p:nvSpPr>
        <p:spPr>
          <a:xfrm>
            <a:off x="838200" y="963877"/>
            <a:ext cx="3494362" cy="4930246"/>
          </a:xfrm>
        </p:spPr>
        <p:txBody>
          <a:bodyPr>
            <a:normAutofit/>
          </a:bodyPr>
          <a:lstStyle/>
          <a:p>
            <a:pPr algn="r"/>
            <a:r>
              <a:rPr lang="tr-TR" dirty="0" err="1"/>
              <a:t>Wi</a:t>
            </a:r>
            <a:r>
              <a:rPr lang="tr-TR" dirty="0"/>
              <a:t>-Fi Protokolü Nasıl Çalışır</a:t>
            </a:r>
            <a:endParaRPr lang="tr-T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9573AB41-FF63-DE48-167F-B8801AAA8EE8}"/>
              </a:ext>
            </a:extLst>
          </p:cNvPr>
          <p:cNvSpPr>
            <a:spLocks noGrp="1"/>
          </p:cNvSpPr>
          <p:nvPr>
            <p:ph idx="1"/>
          </p:nvPr>
        </p:nvSpPr>
        <p:spPr>
          <a:xfrm>
            <a:off x="4976031" y="963877"/>
            <a:ext cx="6377769" cy="4930246"/>
          </a:xfrm>
        </p:spPr>
        <p:txBody>
          <a:bodyPr anchor="ctr">
            <a:normAutofit/>
          </a:bodyPr>
          <a:lstStyle/>
          <a:p>
            <a:r>
              <a:rPr lang="tr-TR" sz="1900" b="1" i="0" dirty="0" err="1">
                <a:effectLst/>
                <a:latin typeface="Open Sans" panose="020B0606030504020204" pitchFamily="34" charset="0"/>
              </a:rPr>
              <a:t>Wi</a:t>
            </a:r>
            <a:r>
              <a:rPr lang="tr-TR" sz="1900" b="1" i="0" dirty="0">
                <a:effectLst/>
                <a:latin typeface="Open Sans" panose="020B0606030504020204" pitchFamily="34" charset="0"/>
              </a:rPr>
              <a:t>-Fi teknoloji</a:t>
            </a:r>
            <a:r>
              <a:rPr lang="tr-TR" sz="1900" b="0" i="0" dirty="0">
                <a:effectLst/>
                <a:latin typeface="Open Sans" panose="020B0606030504020204" pitchFamily="34" charset="0"/>
              </a:rPr>
              <a:t>, transistörlü radyoların çalışma prensibiyle aynıdır ve kablosuz ağ sistemleri radyo frekansları ile çalışır. </a:t>
            </a:r>
            <a:r>
              <a:rPr lang="tr-TR" sz="1900" b="1" i="0" dirty="0" err="1">
                <a:effectLst/>
                <a:latin typeface="Open Sans" panose="020B0606030504020204" pitchFamily="34" charset="0"/>
              </a:rPr>
              <a:t>Wi</a:t>
            </a:r>
            <a:r>
              <a:rPr lang="tr-TR" sz="1900" b="1" i="0" dirty="0">
                <a:effectLst/>
                <a:latin typeface="Open Sans" panose="020B0606030504020204" pitchFamily="34" charset="0"/>
              </a:rPr>
              <a:t>-Fi bağlantısının gerçekleşebilmesi</a:t>
            </a:r>
            <a:r>
              <a:rPr lang="tr-TR" sz="1900" b="0" i="0" dirty="0">
                <a:effectLst/>
                <a:latin typeface="Open Sans" panose="020B0606030504020204" pitchFamily="34" charset="0"/>
              </a:rPr>
              <a:t> için sinyali yayan, modem gibi bir cihaz ve bu sinyalleri karşılayarak veriye dönüştürebilecek akıllı telefon gibi başka bir cihaz gereklidir.</a:t>
            </a:r>
          </a:p>
          <a:p>
            <a:r>
              <a:rPr lang="tr-TR" sz="1900" b="0" i="0" dirty="0">
                <a:effectLst/>
                <a:latin typeface="Open Sans" panose="020B0606030504020204" pitchFamily="34" charset="0"/>
              </a:rPr>
              <a:t>Bir kablosuz internet bağlantısında gerekli olan </a:t>
            </a:r>
            <a:r>
              <a:rPr lang="tr-TR" sz="1900" b="1" i="0" dirty="0">
                <a:effectLst/>
                <a:latin typeface="Open Sans" panose="020B0606030504020204" pitchFamily="34" charset="0"/>
              </a:rPr>
              <a:t>modem, akıllı telefon, tablet </a:t>
            </a:r>
            <a:r>
              <a:rPr lang="tr-TR" sz="1900" b="0" i="0" dirty="0">
                <a:effectLst/>
                <a:latin typeface="Open Sans" panose="020B0606030504020204" pitchFamily="34" charset="0"/>
              </a:rPr>
              <a:t>veya bilgisayar gibi cihazlarda kablosuz sinyal iletimini sağlayabilecek donanım mevcuttur. Modem, internet servis sağlayıcısının sunduğu bağlantıyı, </a:t>
            </a:r>
            <a:r>
              <a:rPr lang="tr-TR" sz="1900" b="1" i="0" dirty="0" err="1">
                <a:effectLst/>
                <a:latin typeface="Open Sans" panose="020B0606030504020204" pitchFamily="34" charset="0"/>
              </a:rPr>
              <a:t>Wi</a:t>
            </a:r>
            <a:r>
              <a:rPr lang="tr-TR" sz="1900" b="1" i="0" dirty="0">
                <a:effectLst/>
                <a:latin typeface="Open Sans" panose="020B0606030504020204" pitchFamily="34" charset="0"/>
              </a:rPr>
              <a:t>-Fi alıcı </a:t>
            </a:r>
            <a:r>
              <a:rPr lang="tr-TR" sz="1900" b="0" i="0" dirty="0">
                <a:effectLst/>
                <a:latin typeface="Open Sans" panose="020B0606030504020204" pitchFamily="34" charset="0"/>
              </a:rPr>
              <a:t>cihazların algılayabileceği frekansta yayarak bir kablosuz ağ oluşturur. Böylece </a:t>
            </a:r>
            <a:r>
              <a:rPr lang="tr-TR" sz="1900" b="1" i="0" dirty="0" err="1">
                <a:effectLst/>
                <a:latin typeface="Open Sans" panose="020B0606030504020204" pitchFamily="34" charset="0"/>
              </a:rPr>
              <a:t>Wi</a:t>
            </a:r>
            <a:r>
              <a:rPr lang="tr-TR" sz="1900" b="1" i="0" dirty="0">
                <a:effectLst/>
                <a:latin typeface="Open Sans" panose="020B0606030504020204" pitchFamily="34" charset="0"/>
              </a:rPr>
              <a:t>-Fi donanımına sahip cihazlar </a:t>
            </a:r>
            <a:r>
              <a:rPr lang="tr-TR" sz="1900" b="0" i="0" dirty="0">
                <a:effectLst/>
                <a:latin typeface="Open Sans" panose="020B0606030504020204" pitchFamily="34" charset="0"/>
              </a:rPr>
              <a:t>arasında sinyal alışverişi yoluyla bir iletişim gerçekleşir. Bu da kablosuz veri alışverişinin gerçekleştirilmesini sağlar.</a:t>
            </a:r>
            <a:endParaRPr lang="tr-TR" sz="1900" dirty="0"/>
          </a:p>
        </p:txBody>
      </p:sp>
    </p:spTree>
    <p:extLst>
      <p:ext uri="{BB962C8B-B14F-4D97-AF65-F5344CB8AC3E}">
        <p14:creationId xmlns:p14="http://schemas.microsoft.com/office/powerpoint/2010/main" val="1009355695"/>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Wi-Fi logosu resmi">
            <a:extLst>
              <a:ext uri="{FF2B5EF4-FFF2-40B4-BE49-F238E27FC236}">
                <a16:creationId xmlns:a16="http://schemas.microsoft.com/office/drawing/2014/main" id="{C886F40E-C691-0BC9-7A4D-6519E39A2061}"/>
              </a:ext>
            </a:extLst>
          </p:cNvPr>
          <p:cNvPicPr>
            <a:picLocks noChangeAspect="1"/>
          </p:cNvPicPr>
          <p:nvPr/>
        </p:nvPicPr>
        <p:blipFill rotWithShape="1">
          <a:blip r:embed="rId2">
            <a:alphaModFix amt="35000"/>
          </a:blip>
          <a:srcRect t="6334" b="13309"/>
          <a:stretch/>
        </p:blipFill>
        <p:spPr>
          <a:xfrm>
            <a:off x="20" y="1"/>
            <a:ext cx="12191980" cy="6857999"/>
          </a:xfrm>
          <a:prstGeom prst="rect">
            <a:avLst/>
          </a:prstGeom>
        </p:spPr>
      </p:pic>
      <p:cxnSp>
        <p:nvCxnSpPr>
          <p:cNvPr id="11" name="Straight Connector 10">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3CF65DB1-06F2-13F4-B382-76CE942B7C54}"/>
              </a:ext>
            </a:extLst>
          </p:cNvPr>
          <p:cNvSpPr>
            <a:spLocks noGrp="1"/>
          </p:cNvSpPr>
          <p:nvPr>
            <p:ph idx="1"/>
          </p:nvPr>
        </p:nvSpPr>
        <p:spPr>
          <a:xfrm>
            <a:off x="5155379" y="1065862"/>
            <a:ext cx="5744685" cy="4726276"/>
          </a:xfrm>
        </p:spPr>
        <p:txBody>
          <a:bodyPr anchor="ctr">
            <a:normAutofit/>
          </a:bodyPr>
          <a:lstStyle/>
          <a:p>
            <a:r>
              <a:rPr lang="tr-TR" sz="2000" b="1" i="0">
                <a:solidFill>
                  <a:srgbClr val="FFFFFF"/>
                </a:solidFill>
                <a:effectLst/>
                <a:latin typeface="Open Sans" panose="020B0606030504020204" pitchFamily="34" charset="0"/>
              </a:rPr>
              <a:t>Wi-Fi kablosuz</a:t>
            </a:r>
            <a:r>
              <a:rPr lang="tr-TR" sz="2000" b="0" i="0">
                <a:solidFill>
                  <a:srgbClr val="FFFFFF"/>
                </a:solidFill>
                <a:effectLst/>
                <a:latin typeface="Open Sans" panose="020B0606030504020204" pitchFamily="34" charset="0"/>
              </a:rPr>
              <a:t> bağlantıları gerçekleşirken güvenliği sağlayan ve bu amaçla aktarımların şifrelenerek gerçekleşmesine yardımcı olan </a:t>
            </a:r>
            <a:r>
              <a:rPr lang="tr-TR" sz="2000" b="1" i="0">
                <a:solidFill>
                  <a:srgbClr val="FFFFFF"/>
                </a:solidFill>
                <a:effectLst/>
                <a:latin typeface="Open Sans" panose="020B0606030504020204" pitchFamily="34" charset="0"/>
              </a:rPr>
              <a:t>güvenlik protokolleri mevcuttur. </a:t>
            </a:r>
            <a:r>
              <a:rPr lang="tr-TR" sz="2000" b="0" i="0">
                <a:solidFill>
                  <a:srgbClr val="FFFFFF"/>
                </a:solidFill>
                <a:effectLst/>
                <a:latin typeface="Open Sans" panose="020B0606030504020204" pitchFamily="34" charset="0"/>
              </a:rPr>
              <a:t>Şu an için Wi-Fi güvenliği konusunda en çok tercih edilen ve en az güvenlik zafiyetine sahip olan şifreleme türü </a:t>
            </a:r>
            <a:r>
              <a:rPr lang="tr-TR" sz="2000" b="1" i="0">
                <a:solidFill>
                  <a:srgbClr val="FFFFFF"/>
                </a:solidFill>
                <a:effectLst/>
                <a:latin typeface="Open Sans" panose="020B0606030504020204" pitchFamily="34" charset="0"/>
              </a:rPr>
              <a:t>WPA2</a:t>
            </a:r>
            <a:r>
              <a:rPr lang="tr-TR" sz="2000" b="0" i="0">
                <a:solidFill>
                  <a:srgbClr val="FFFFFF"/>
                </a:solidFill>
                <a:effectLst/>
                <a:latin typeface="Open Sans" panose="020B0606030504020204" pitchFamily="34" charset="0"/>
              </a:rPr>
              <a:t> olarak bilinir.</a:t>
            </a:r>
            <a:endParaRPr lang="tr-TR" sz="2000">
              <a:solidFill>
                <a:srgbClr val="FFFFFF"/>
              </a:solidFill>
            </a:endParaRPr>
          </a:p>
        </p:txBody>
      </p:sp>
    </p:spTree>
    <p:extLst>
      <p:ext uri="{BB962C8B-B14F-4D97-AF65-F5344CB8AC3E}">
        <p14:creationId xmlns:p14="http://schemas.microsoft.com/office/powerpoint/2010/main" val="373519093"/>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38" name="Rectangle 7">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DF9BD94E-7B70-164D-2725-D5E9306FB326}"/>
              </a:ext>
            </a:extLst>
          </p:cNvPr>
          <p:cNvSpPr>
            <a:spLocks noGrp="1"/>
          </p:cNvSpPr>
          <p:nvPr>
            <p:ph type="title"/>
          </p:nvPr>
        </p:nvSpPr>
        <p:spPr>
          <a:xfrm>
            <a:off x="838200" y="963877"/>
            <a:ext cx="3494362" cy="4930246"/>
          </a:xfrm>
        </p:spPr>
        <p:txBody>
          <a:bodyPr>
            <a:normAutofit/>
          </a:bodyPr>
          <a:lstStyle/>
          <a:p>
            <a:pPr algn="r"/>
            <a:r>
              <a:rPr lang="tr-TR" b="1" i="0" err="1">
                <a:effectLst/>
                <a:latin typeface="inherit"/>
              </a:rPr>
              <a:t>Wi</a:t>
            </a:r>
            <a:r>
              <a:rPr lang="tr-TR" b="1" i="0">
                <a:effectLst/>
                <a:latin typeface="inherit"/>
              </a:rPr>
              <a:t>-Fi Teknolojisinin Gelişimi</a:t>
            </a:r>
            <a:br>
              <a:rPr lang="tr-TR" b="1" i="0">
                <a:effectLst/>
                <a:latin typeface="Open Sans" panose="020B0606030504020204" pitchFamily="34" charset="0"/>
              </a:rPr>
            </a:br>
            <a:endParaRPr lang="tr-TR"/>
          </a:p>
        </p:txBody>
      </p:sp>
      <p:cxnSp>
        <p:nvCxnSpPr>
          <p:cNvPr id="39"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C58E9E6F-3204-44CC-B40C-129CAE168362}"/>
              </a:ext>
            </a:extLst>
          </p:cNvPr>
          <p:cNvSpPr>
            <a:spLocks noGrp="1"/>
          </p:cNvSpPr>
          <p:nvPr>
            <p:ph idx="1"/>
          </p:nvPr>
        </p:nvSpPr>
        <p:spPr>
          <a:xfrm>
            <a:off x="4976031" y="963877"/>
            <a:ext cx="6377769" cy="4930246"/>
          </a:xfrm>
        </p:spPr>
        <p:txBody>
          <a:bodyPr anchor="ctr">
            <a:normAutofit/>
          </a:bodyPr>
          <a:lstStyle/>
          <a:p>
            <a:r>
              <a:rPr lang="tr-TR" sz="2000" b="1" i="0" dirty="0">
                <a:effectLst/>
                <a:latin typeface="Open Sans" panose="020B0606030504020204" pitchFamily="34" charset="0"/>
              </a:rPr>
              <a:t>Kablosuz ağ teknolojisinin</a:t>
            </a:r>
            <a:r>
              <a:rPr lang="tr-TR" sz="2000" b="0" i="0" dirty="0">
                <a:effectLst/>
                <a:latin typeface="Open Sans" panose="020B0606030504020204" pitchFamily="34" charset="0"/>
              </a:rPr>
              <a:t> ilk yıllarında, donanımının oldukça pahalı olması sebebiyle, yalnızca kablolama olanağının zor olduğu yerlerde bir alternatif olarak kullanıldı. 1990’lı yıllarda 802.11 standardının bulunmasıyla </a:t>
            </a:r>
            <a:r>
              <a:rPr lang="tr-TR" sz="2000" b="1" i="0" dirty="0">
                <a:effectLst/>
                <a:latin typeface="Open Sans" panose="020B0606030504020204" pitchFamily="34" charset="0"/>
              </a:rPr>
              <a:t>Wİ-Fİ geliştirildi.</a:t>
            </a:r>
            <a:r>
              <a:rPr lang="tr-TR" sz="2000" b="0" i="0" dirty="0">
                <a:effectLst/>
                <a:latin typeface="Open Sans" panose="020B0606030504020204" pitchFamily="34" charset="0"/>
              </a:rPr>
              <a:t> </a:t>
            </a:r>
            <a:r>
              <a:rPr lang="tr-TR" sz="2000" b="1" i="0" dirty="0">
                <a:effectLst/>
                <a:latin typeface="Open Sans" panose="020B0606030504020204" pitchFamily="34" charset="0"/>
              </a:rPr>
              <a:t>Kablolu bağlantı </a:t>
            </a:r>
            <a:r>
              <a:rPr lang="tr-TR" sz="2000" b="0" i="0" dirty="0">
                <a:effectLst/>
                <a:latin typeface="Open Sans" panose="020B0606030504020204" pitchFamily="34" charset="0"/>
              </a:rPr>
              <a:t>sistemlerine göre daha ekonomik ve kullanışlı olan </a:t>
            </a:r>
            <a:r>
              <a:rPr lang="tr-TR" sz="2000" b="1" i="0" dirty="0" err="1">
                <a:effectLst/>
                <a:latin typeface="Open Sans" panose="020B0606030504020204" pitchFamily="34" charset="0"/>
              </a:rPr>
              <a:t>Wi</a:t>
            </a:r>
            <a:r>
              <a:rPr lang="tr-TR" sz="2000" b="1" i="0" dirty="0">
                <a:effectLst/>
                <a:latin typeface="Open Sans" panose="020B0606030504020204" pitchFamily="34" charset="0"/>
              </a:rPr>
              <a:t>-Fi</a:t>
            </a:r>
            <a:r>
              <a:rPr lang="tr-TR" sz="2000" b="0" i="0" dirty="0">
                <a:effectLst/>
                <a:latin typeface="Open Sans" panose="020B0606030504020204" pitchFamily="34" charset="0"/>
              </a:rPr>
              <a:t>, çok fazla kullanıcı tarafından benimsendi ve yaygınlaşarak geniş bir kullanım alanına ulaştı. </a:t>
            </a:r>
          </a:p>
          <a:p>
            <a:r>
              <a:rPr lang="tr-TR" sz="2000" b="0" i="0" dirty="0">
                <a:effectLst/>
                <a:latin typeface="Open Sans" panose="020B0606030504020204" pitchFamily="34" charset="0"/>
              </a:rPr>
              <a:t>Zaman içerisinde, sabit noktalar için de </a:t>
            </a:r>
            <a:r>
              <a:rPr lang="tr-TR" sz="2000" b="1" i="0" dirty="0" err="1">
                <a:effectLst/>
                <a:latin typeface="Open Sans" panose="020B0606030504020204" pitchFamily="34" charset="0"/>
              </a:rPr>
              <a:t>Wi</a:t>
            </a:r>
            <a:r>
              <a:rPr lang="tr-TR" sz="2000" b="1" i="0" dirty="0">
                <a:effectLst/>
                <a:latin typeface="Open Sans" panose="020B0606030504020204" pitchFamily="34" charset="0"/>
              </a:rPr>
              <a:t>-Fi teknolojileri </a:t>
            </a:r>
            <a:r>
              <a:rPr lang="tr-TR" sz="2000" b="0" i="0" dirty="0">
                <a:effectLst/>
                <a:latin typeface="Open Sans" panose="020B0606030504020204" pitchFamily="34" charset="0"/>
              </a:rPr>
              <a:t>geliştirildi. Motorola </a:t>
            </a:r>
            <a:r>
              <a:rPr lang="tr-TR" sz="2000" b="0" i="0" dirty="0" err="1">
                <a:effectLst/>
                <a:latin typeface="Open Sans" panose="020B0606030504020204" pitchFamily="34" charset="0"/>
              </a:rPr>
              <a:t>Canopy</a:t>
            </a:r>
            <a:r>
              <a:rPr lang="tr-TR" sz="2000" b="0" i="0" dirty="0">
                <a:effectLst/>
                <a:latin typeface="Open Sans" panose="020B0606030504020204" pitchFamily="34" charset="0"/>
              </a:rPr>
              <a:t> benzeri teknolojiler genel tabirle “</a:t>
            </a:r>
            <a:r>
              <a:rPr lang="tr-TR" sz="2000" b="1" i="0" dirty="0">
                <a:effectLst/>
                <a:latin typeface="Open Sans" panose="020B0606030504020204" pitchFamily="34" charset="0"/>
              </a:rPr>
              <a:t>sabit kablosuz</a:t>
            </a:r>
            <a:r>
              <a:rPr lang="tr-TR" sz="2000" b="0" i="0" dirty="0">
                <a:effectLst/>
                <a:latin typeface="Open Sans" panose="020B0606030504020204" pitchFamily="34" charset="0"/>
              </a:rPr>
              <a:t>” olarak isimlendirildi. </a:t>
            </a:r>
            <a:r>
              <a:rPr lang="tr-TR" sz="2000" b="0" i="0" dirty="0" err="1">
                <a:effectLst/>
                <a:latin typeface="Open Sans" panose="020B0606030504020204" pitchFamily="34" charset="0"/>
              </a:rPr>
              <a:t>Wi</a:t>
            </a:r>
            <a:r>
              <a:rPr lang="tr-TR" sz="2000" b="0" i="0" dirty="0">
                <a:effectLst/>
                <a:latin typeface="Open Sans" panose="020B0606030504020204" pitchFamily="34" charset="0"/>
              </a:rPr>
              <a:t>-Fi teknolojisine alternatif olarak </a:t>
            </a:r>
            <a:r>
              <a:rPr lang="tr-TR" sz="2000" b="1" i="0" dirty="0">
                <a:effectLst/>
                <a:latin typeface="Open Sans" panose="020B0606030504020204" pitchFamily="34" charset="0"/>
              </a:rPr>
              <a:t>2G, 3G, 4G ve LTE </a:t>
            </a:r>
            <a:r>
              <a:rPr lang="tr-TR" sz="2000" b="0" i="0" dirty="0">
                <a:effectLst/>
                <a:latin typeface="Open Sans" panose="020B0606030504020204" pitchFamily="34" charset="0"/>
              </a:rPr>
              <a:t>gibi, akıllı telefon gibi cihazlarda kullanılabilecek </a:t>
            </a:r>
            <a:r>
              <a:rPr lang="tr-TR" sz="2000" b="1" i="0" dirty="0">
                <a:effectLst/>
                <a:latin typeface="Open Sans" panose="020B0606030504020204" pitchFamily="34" charset="0"/>
              </a:rPr>
              <a:t>kablosuz teknolojiler</a:t>
            </a:r>
            <a:r>
              <a:rPr lang="tr-TR" sz="2000" b="0" i="0" dirty="0">
                <a:effectLst/>
                <a:latin typeface="Open Sans" panose="020B0606030504020204" pitchFamily="34" charset="0"/>
              </a:rPr>
              <a:t> de geliştirildi.</a:t>
            </a:r>
            <a:endParaRPr lang="tr-TR" sz="2000" dirty="0"/>
          </a:p>
        </p:txBody>
      </p:sp>
    </p:spTree>
    <p:extLst>
      <p:ext uri="{BB962C8B-B14F-4D97-AF65-F5344CB8AC3E}">
        <p14:creationId xmlns:p14="http://schemas.microsoft.com/office/powerpoint/2010/main" val="2105823587"/>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9B1983C2-1C53-CFB2-E963-2F3EB781341C}"/>
              </a:ext>
            </a:extLst>
          </p:cNvPr>
          <p:cNvSpPr>
            <a:spLocks noGrp="1"/>
          </p:cNvSpPr>
          <p:nvPr>
            <p:ph type="title"/>
          </p:nvPr>
        </p:nvSpPr>
        <p:spPr>
          <a:xfrm>
            <a:off x="838200" y="963877"/>
            <a:ext cx="3494362" cy="4930246"/>
          </a:xfrm>
        </p:spPr>
        <p:txBody>
          <a:bodyPr>
            <a:normAutofit/>
          </a:bodyPr>
          <a:lstStyle/>
          <a:p>
            <a:pPr algn="r"/>
            <a:r>
              <a:rPr lang="tr-TR" b="1" i="0" dirty="0">
                <a:effectLst/>
                <a:latin typeface="inherit"/>
              </a:rPr>
              <a:t>Özellikleri</a:t>
            </a:r>
            <a:br>
              <a:rPr lang="tr-TR" b="1" i="0" dirty="0">
                <a:effectLst/>
                <a:latin typeface="Open Sans" panose="020B0606030504020204" pitchFamily="34" charset="0"/>
              </a:rPr>
            </a:br>
            <a:endParaRPr lang="tr-TR" dirty="0"/>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C69EE4EC-ADEF-3A79-6BC0-06671157A5B4}"/>
              </a:ext>
            </a:extLst>
          </p:cNvPr>
          <p:cNvSpPr>
            <a:spLocks noGrp="1"/>
          </p:cNvSpPr>
          <p:nvPr>
            <p:ph idx="1"/>
          </p:nvPr>
        </p:nvSpPr>
        <p:spPr>
          <a:xfrm>
            <a:off x="4976031" y="963877"/>
            <a:ext cx="6377769" cy="4930246"/>
          </a:xfrm>
        </p:spPr>
        <p:txBody>
          <a:bodyPr anchor="ctr">
            <a:normAutofit lnSpcReduction="10000"/>
          </a:bodyPr>
          <a:lstStyle/>
          <a:p>
            <a:pPr algn="l">
              <a:buFont typeface="Arial" panose="020B0604020202020204" pitchFamily="34" charset="0"/>
              <a:buChar char="•"/>
            </a:pPr>
            <a:r>
              <a:rPr lang="tr-TR" sz="2000" b="0" i="0" dirty="0">
                <a:effectLst/>
                <a:latin typeface="Arial" panose="020B0604020202020204" pitchFamily="34" charset="0"/>
              </a:rPr>
              <a:t>Lisans gerektirmeyen frekanslarda çalışır</a:t>
            </a:r>
          </a:p>
          <a:p>
            <a:pPr algn="l">
              <a:buFont typeface="Arial" panose="020B0604020202020204" pitchFamily="34" charset="0"/>
              <a:buChar char="•"/>
            </a:pPr>
            <a:r>
              <a:rPr lang="tr-TR" sz="2000" b="0" i="0" dirty="0">
                <a:effectLst/>
                <a:latin typeface="Arial" panose="020B0604020202020204" pitchFamily="34" charset="0"/>
              </a:rPr>
              <a:t>Ağ için kablolama gereksinimi yoktur, böylece kablo çekilemeyecek binalarda veya binalar arası bağlantılarda kolaylık sağlar.</a:t>
            </a:r>
          </a:p>
          <a:p>
            <a:pPr algn="l">
              <a:buFont typeface="Arial" panose="020B0604020202020204" pitchFamily="34" charset="0"/>
              <a:buChar char="•"/>
            </a:pPr>
            <a:r>
              <a:rPr lang="tr-TR" sz="2000" b="0" i="0" dirty="0">
                <a:effectLst/>
                <a:latin typeface="Arial" panose="020B0604020202020204" pitchFamily="34" charset="0"/>
              </a:rPr>
              <a:t>Diğer kablosuz çözümlere göre çok daha ucuz ve kolay alınıp kurulabilir.</a:t>
            </a:r>
          </a:p>
          <a:p>
            <a:pPr algn="l">
              <a:buFont typeface="Arial" panose="020B0604020202020204" pitchFamily="34" charset="0"/>
              <a:buChar char="•"/>
            </a:pPr>
            <a:r>
              <a:rPr lang="tr-TR" sz="2000" b="0" i="0" dirty="0">
                <a:effectLst/>
                <a:latin typeface="Arial" panose="020B0604020202020204" pitchFamily="34" charset="0"/>
              </a:rPr>
              <a:t>Birden çok kablosuz erişim noktası kullanılan ağlarda </a:t>
            </a:r>
            <a:r>
              <a:rPr lang="tr-TR" sz="2000" b="0" i="0" u="none" strike="noStrike" dirty="0">
                <a:effectLst/>
                <a:latin typeface="Arial" panose="020B0604020202020204" pitchFamily="34" charset="0"/>
                <a:hlinkClick r:id="rId2" tooltip="Kablosuz dolaşım">
                  <a:extLst>
                    <a:ext uri="{A12FA001-AC4F-418D-AE19-62706E023703}">
                      <ahyp:hlinkClr xmlns:ahyp="http://schemas.microsoft.com/office/drawing/2018/hyperlinkcolor" val="tx"/>
                    </a:ext>
                  </a:extLst>
                </a:hlinkClick>
              </a:rPr>
              <a:t>kablosuz dolaşım</a:t>
            </a:r>
            <a:r>
              <a:rPr lang="tr-TR" sz="2000" b="0" i="0" dirty="0">
                <a:effectLst/>
                <a:latin typeface="Arial" panose="020B0604020202020204" pitchFamily="34" charset="0"/>
              </a:rPr>
              <a:t> ile kablosuz iletişim kesilmeden bir erişim noktasından diğerine geçiş yapılabilir.</a:t>
            </a:r>
          </a:p>
          <a:p>
            <a:pPr algn="l">
              <a:buFont typeface="Arial" panose="020B0604020202020204" pitchFamily="34" charset="0"/>
              <a:buChar char="•"/>
            </a:pPr>
            <a:r>
              <a:rPr lang="tr-TR" sz="2000" b="0" i="0" u="none" strike="noStrike" dirty="0">
                <a:effectLst/>
                <a:latin typeface="Arial" panose="020B0604020202020204" pitchFamily="34" charset="0"/>
                <a:hlinkClick r:id="rId3" tooltip="WEP">
                  <a:extLst>
                    <a:ext uri="{A12FA001-AC4F-418D-AE19-62706E023703}">
                      <ahyp:hlinkClr xmlns:ahyp="http://schemas.microsoft.com/office/drawing/2018/hyperlinkcolor" val="tx"/>
                    </a:ext>
                  </a:extLst>
                </a:hlinkClick>
              </a:rPr>
              <a:t>WEP</a:t>
            </a:r>
            <a:r>
              <a:rPr lang="tr-TR" sz="2000" b="0" i="0" dirty="0">
                <a:effectLst/>
                <a:latin typeface="Arial" panose="020B0604020202020204" pitchFamily="34" charset="0"/>
              </a:rPr>
              <a:t>, </a:t>
            </a:r>
            <a:r>
              <a:rPr lang="tr-TR" sz="2000" b="0" i="0" u="none" strike="noStrike" dirty="0">
                <a:effectLst/>
                <a:latin typeface="Arial" panose="020B0604020202020204" pitchFamily="34" charset="0"/>
                <a:hlinkClick r:id="rId4" tooltip="WPA">
                  <a:extLst>
                    <a:ext uri="{A12FA001-AC4F-418D-AE19-62706E023703}">
                      <ahyp:hlinkClr xmlns:ahyp="http://schemas.microsoft.com/office/drawing/2018/hyperlinkcolor" val="tx"/>
                    </a:ext>
                  </a:extLst>
                </a:hlinkClick>
              </a:rPr>
              <a:t>WPA</a:t>
            </a:r>
            <a:r>
              <a:rPr lang="tr-TR" sz="2000" b="0" i="0" dirty="0">
                <a:effectLst/>
                <a:latin typeface="Arial" panose="020B0604020202020204" pitchFamily="34" charset="0"/>
              </a:rPr>
              <a:t> ve benzeri </a:t>
            </a:r>
            <a:r>
              <a:rPr lang="tr-TR" sz="2000" b="0" i="0" u="none" strike="noStrike" dirty="0">
                <a:effectLst/>
                <a:latin typeface="Arial" panose="020B0604020202020204" pitchFamily="34" charset="0"/>
                <a:hlinkClick r:id="rId5" tooltip="Kablosuz şifreleme yöntemleri">
                  <a:extLst>
                    <a:ext uri="{A12FA001-AC4F-418D-AE19-62706E023703}">
                      <ahyp:hlinkClr xmlns:ahyp="http://schemas.microsoft.com/office/drawing/2018/hyperlinkcolor" val="tx"/>
                    </a:ext>
                  </a:extLst>
                </a:hlinkClick>
              </a:rPr>
              <a:t>kablosuz şifreleme yöntemleri</a:t>
            </a:r>
            <a:r>
              <a:rPr lang="tr-TR" sz="2000" b="0" i="0" dirty="0">
                <a:effectLst/>
                <a:latin typeface="Arial" panose="020B0604020202020204" pitchFamily="34" charset="0"/>
              </a:rPr>
              <a:t> veya </a:t>
            </a:r>
            <a:r>
              <a:rPr lang="tr-TR" sz="2000" b="0" i="0" u="none" strike="noStrike" dirty="0">
                <a:effectLst/>
                <a:latin typeface="Arial" panose="020B0604020202020204" pitchFamily="34" charset="0"/>
                <a:hlinkClick r:id="rId6" tooltip="IEEE 802.1x (sayfa mevcut değil)">
                  <a:extLst>
                    <a:ext uri="{A12FA001-AC4F-418D-AE19-62706E023703}">
                      <ahyp:hlinkClr xmlns:ahyp="http://schemas.microsoft.com/office/drawing/2018/hyperlinkcolor" val="tx"/>
                    </a:ext>
                  </a:extLst>
                </a:hlinkClick>
              </a:rPr>
              <a:t>IEEE 802.1x</a:t>
            </a:r>
            <a:r>
              <a:rPr lang="tr-TR" sz="2000" b="0" i="0" dirty="0">
                <a:effectLst/>
                <a:latin typeface="Arial" panose="020B0604020202020204" pitchFamily="34" charset="0"/>
              </a:rPr>
              <a:t> gibi </a:t>
            </a:r>
            <a:r>
              <a:rPr lang="tr-TR" sz="2000" b="0" i="0" u="none" strike="noStrike" dirty="0">
                <a:effectLst/>
                <a:latin typeface="Arial" panose="020B0604020202020204" pitchFamily="34" charset="0"/>
                <a:hlinkClick r:id="rId7" tooltip="Yetkilendirme">
                  <a:extLst>
                    <a:ext uri="{A12FA001-AC4F-418D-AE19-62706E023703}">
                      <ahyp:hlinkClr xmlns:ahyp="http://schemas.microsoft.com/office/drawing/2018/hyperlinkcolor" val="tx"/>
                    </a:ext>
                  </a:extLst>
                </a:hlinkClick>
              </a:rPr>
              <a:t>yetkilendirme</a:t>
            </a:r>
            <a:r>
              <a:rPr lang="tr-TR" sz="2000" b="0" i="0" dirty="0">
                <a:effectLst/>
                <a:latin typeface="Arial" panose="020B0604020202020204" pitchFamily="34" charset="0"/>
              </a:rPr>
              <a:t> yöntemleriyle çeşitli </a:t>
            </a:r>
            <a:r>
              <a:rPr lang="tr-TR" sz="2000" b="0" i="0" u="none" strike="noStrike" dirty="0">
                <a:effectLst/>
                <a:latin typeface="Arial" panose="020B0604020202020204" pitchFamily="34" charset="0"/>
                <a:hlinkClick r:id="rId8" tooltip="Kablosuz güvenlik (sayfa mevcut değil)">
                  <a:extLst>
                    <a:ext uri="{A12FA001-AC4F-418D-AE19-62706E023703}">
                      <ahyp:hlinkClr xmlns:ahyp="http://schemas.microsoft.com/office/drawing/2018/hyperlinkcolor" val="tx"/>
                    </a:ext>
                  </a:extLst>
                </a:hlinkClick>
              </a:rPr>
              <a:t>güvenlik</a:t>
            </a:r>
            <a:r>
              <a:rPr lang="tr-TR" sz="2000" b="0" i="0" dirty="0">
                <a:effectLst/>
                <a:latin typeface="Arial" panose="020B0604020202020204" pitchFamily="34" charset="0"/>
              </a:rPr>
              <a:t> seçenekleri sunar.</a:t>
            </a:r>
          </a:p>
          <a:p>
            <a:pPr algn="l">
              <a:buFont typeface="Arial" panose="020B0604020202020204" pitchFamily="34" charset="0"/>
              <a:buChar char="•"/>
            </a:pPr>
            <a:r>
              <a:rPr lang="tr-TR" sz="2000" b="1" i="0" dirty="0" err="1">
                <a:effectLst/>
                <a:latin typeface="Arial" panose="020B0604020202020204" pitchFamily="34" charset="0"/>
              </a:rPr>
              <a:t>Wi</a:t>
            </a:r>
            <a:r>
              <a:rPr lang="tr-TR" sz="2000" b="1" i="0" dirty="0">
                <a:effectLst/>
                <a:latin typeface="Arial" panose="020B0604020202020204" pitchFamily="34" charset="0"/>
              </a:rPr>
              <a:t>-Fi</a:t>
            </a:r>
            <a:r>
              <a:rPr lang="tr-TR" sz="2000" b="0" i="0" dirty="0">
                <a:effectLst/>
                <a:latin typeface="Arial" panose="020B0604020202020204" pitchFamily="34" charset="0"/>
              </a:rPr>
              <a:t> Global bir standart kümesidir, dünyanın her yerinde aynı şekilde çalışır.</a:t>
            </a:r>
          </a:p>
          <a:p>
            <a:pPr fontAlgn="base"/>
            <a:endParaRPr lang="tr-TR" sz="1700" b="0" i="0" dirty="0">
              <a:effectLst/>
              <a:latin typeface="Open Sans" panose="020B0606030504020204" pitchFamily="34" charset="0"/>
            </a:endParaRPr>
          </a:p>
          <a:p>
            <a:pPr fontAlgn="base"/>
            <a:endParaRPr lang="tr-TR" sz="1700" b="0" i="0" dirty="0">
              <a:effectLst/>
              <a:latin typeface="Open Sans" panose="020B0606030504020204" pitchFamily="34" charset="0"/>
            </a:endParaRPr>
          </a:p>
          <a:p>
            <a:endParaRPr lang="tr-TR" sz="1700" dirty="0"/>
          </a:p>
        </p:txBody>
      </p:sp>
    </p:spTree>
    <p:extLst>
      <p:ext uri="{BB962C8B-B14F-4D97-AF65-F5344CB8AC3E}">
        <p14:creationId xmlns:p14="http://schemas.microsoft.com/office/powerpoint/2010/main" val="751111862"/>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CB5DFCDA-694D-4637-8E9B-0385751943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9952075" cy="6858000"/>
          </a:xfrm>
          <a:custGeom>
            <a:avLst/>
            <a:gdLst>
              <a:gd name="connsiteX0" fmla="*/ 9952075 w 9952075"/>
              <a:gd name="connsiteY0" fmla="*/ 6858000 h 6858000"/>
              <a:gd name="connsiteX1" fmla="*/ 108694 w 9952075"/>
              <a:gd name="connsiteY1" fmla="*/ 6858000 h 6858000"/>
              <a:gd name="connsiteX2" fmla="*/ 79127 w 9952075"/>
              <a:gd name="connsiteY2" fmla="*/ 6681235 h 6858000"/>
              <a:gd name="connsiteX3" fmla="*/ 0 w 9952075"/>
              <a:gd name="connsiteY3" fmla="*/ 5565888 h 6858000"/>
              <a:gd name="connsiteX4" fmla="*/ 2190696 w 9952075"/>
              <a:gd name="connsiteY4" fmla="*/ 145339 h 6858000"/>
              <a:gd name="connsiteX5" fmla="*/ 2339431 w 9952075"/>
              <a:gd name="connsiteY5" fmla="*/ 0 h 6858000"/>
              <a:gd name="connsiteX6" fmla="*/ 9952075 w 9952075"/>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52075" h="6858000">
                <a:moveTo>
                  <a:pt x="9952075"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9952075"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E4DB276E-BFF1-43F5-AB90-7ABA4B9A9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9652017" cy="6858000"/>
          </a:xfrm>
          <a:custGeom>
            <a:avLst/>
            <a:gdLst>
              <a:gd name="connsiteX0" fmla="*/ 9652017 w 9652017"/>
              <a:gd name="connsiteY0" fmla="*/ 6858000 h 6858000"/>
              <a:gd name="connsiteX1" fmla="*/ 112827 w 9652017"/>
              <a:gd name="connsiteY1" fmla="*/ 6858000 h 6858000"/>
              <a:gd name="connsiteX2" fmla="*/ 76084 w 9652017"/>
              <a:gd name="connsiteY2" fmla="*/ 6638337 h 6858000"/>
              <a:gd name="connsiteX3" fmla="*/ 0 w 9652017"/>
              <a:gd name="connsiteY3" fmla="*/ 5565888 h 6858000"/>
              <a:gd name="connsiteX4" fmla="*/ 2157501 w 9652017"/>
              <a:gd name="connsiteY4" fmla="*/ 301488 h 6858000"/>
              <a:gd name="connsiteX5" fmla="*/ 2472310 w 9652017"/>
              <a:gd name="connsiteY5" fmla="*/ 0 h 6858000"/>
              <a:gd name="connsiteX6" fmla="*/ 9652017 w 9652017"/>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17" h="6858000">
                <a:moveTo>
                  <a:pt x="9652017" y="6858000"/>
                </a:moveTo>
                <a:lnTo>
                  <a:pt x="112827" y="6858000"/>
                </a:lnTo>
                <a:lnTo>
                  <a:pt x="76084" y="6638337"/>
                </a:lnTo>
                <a:cubicBezTo>
                  <a:pt x="25944" y="6288079"/>
                  <a:pt x="0" y="5930014"/>
                  <a:pt x="0" y="5565888"/>
                </a:cubicBezTo>
                <a:cubicBezTo>
                  <a:pt x="0" y="3514654"/>
                  <a:pt x="823309" y="1655711"/>
                  <a:pt x="2157501" y="301488"/>
                </a:cubicBezTo>
                <a:lnTo>
                  <a:pt x="2472310" y="0"/>
                </a:lnTo>
                <a:lnTo>
                  <a:pt x="9652017" y="0"/>
                </a:ln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Başlık 1">
            <a:extLst>
              <a:ext uri="{FF2B5EF4-FFF2-40B4-BE49-F238E27FC236}">
                <a16:creationId xmlns:a16="http://schemas.microsoft.com/office/drawing/2014/main" id="{4C27DE76-FD4D-0777-374D-B84B309F3D6F}"/>
              </a:ext>
            </a:extLst>
          </p:cNvPr>
          <p:cNvSpPr>
            <a:spLocks noGrp="1"/>
          </p:cNvSpPr>
          <p:nvPr>
            <p:ph type="title"/>
          </p:nvPr>
        </p:nvSpPr>
        <p:spPr>
          <a:xfrm>
            <a:off x="838200" y="365126"/>
            <a:ext cx="7757694" cy="1288238"/>
          </a:xfrm>
        </p:spPr>
        <p:txBody>
          <a:bodyPr anchor="b">
            <a:normAutofit/>
          </a:bodyPr>
          <a:lstStyle/>
          <a:p>
            <a:r>
              <a:rPr lang="tr-TR" dirty="0"/>
              <a:t>Menzili </a:t>
            </a:r>
          </a:p>
        </p:txBody>
      </p:sp>
      <p:sp>
        <p:nvSpPr>
          <p:cNvPr id="3" name="İçerik Yer Tutucusu 2">
            <a:extLst>
              <a:ext uri="{FF2B5EF4-FFF2-40B4-BE49-F238E27FC236}">
                <a16:creationId xmlns:a16="http://schemas.microsoft.com/office/drawing/2014/main" id="{52B1BFEA-23FE-173E-F50D-B314173DFCEF}"/>
              </a:ext>
            </a:extLst>
          </p:cNvPr>
          <p:cNvSpPr>
            <a:spLocks noGrp="1"/>
          </p:cNvSpPr>
          <p:nvPr>
            <p:ph idx="1"/>
          </p:nvPr>
        </p:nvSpPr>
        <p:spPr>
          <a:xfrm>
            <a:off x="838198" y="1956390"/>
            <a:ext cx="7322290" cy="3907465"/>
          </a:xfrm>
        </p:spPr>
        <p:txBody>
          <a:bodyPr anchor="t">
            <a:normAutofit/>
          </a:bodyPr>
          <a:lstStyle/>
          <a:p>
            <a:r>
              <a:rPr lang="tr-TR" sz="2400" b="0" i="0">
                <a:effectLst/>
                <a:latin typeface="Arial" panose="020B0604020202020204" pitchFamily="34" charset="0"/>
              </a:rPr>
              <a:t>Wi-Fi ağlarının menzili kullanılan ortama göre oldukça değişik mesafelere ulaşmaktadır. Bu sinyal kalitesinin çevredeki yapılara bağlı olarak düşmesiyle alakalı bir durumdur. Sinyal seviyesindeki düşüş ile hız kaybı da oluşmaktadır. Teorik olarak 300 mbit olarak ifade edilen hız çevresel faktörlere göre 0 mbit'e kadar düşmekte bu durum da bağlantıda kopmalara neden olmaktadır. Teorik olarak 1.5 km ile ifade edilen menzil, kapalı alanlarda ve mevcut engellere bağlı olarak 300 metreye kadar düşmektedir.</a:t>
            </a:r>
            <a:endParaRPr lang="tr-TR" sz="2400"/>
          </a:p>
        </p:txBody>
      </p:sp>
    </p:spTree>
    <p:extLst>
      <p:ext uri="{BB962C8B-B14F-4D97-AF65-F5344CB8AC3E}">
        <p14:creationId xmlns:p14="http://schemas.microsoft.com/office/powerpoint/2010/main" val="2703252813"/>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B0792D4F-247E-46FE-85FC-881DEFA41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Başlık 1">
            <a:extLst>
              <a:ext uri="{FF2B5EF4-FFF2-40B4-BE49-F238E27FC236}">
                <a16:creationId xmlns:a16="http://schemas.microsoft.com/office/drawing/2014/main" id="{180A87CD-F3CE-719A-7C85-78D172040072}"/>
              </a:ext>
            </a:extLst>
          </p:cNvPr>
          <p:cNvSpPr>
            <a:spLocks noGrp="1"/>
          </p:cNvSpPr>
          <p:nvPr>
            <p:ph type="title"/>
          </p:nvPr>
        </p:nvSpPr>
        <p:spPr>
          <a:xfrm>
            <a:off x="841248" y="932688"/>
            <a:ext cx="4892040" cy="1773936"/>
          </a:xfrm>
        </p:spPr>
        <p:txBody>
          <a:bodyPr anchor="b">
            <a:normAutofit/>
          </a:bodyPr>
          <a:lstStyle/>
          <a:p>
            <a:r>
              <a:rPr lang="tr-TR" sz="4000"/>
              <a:t>Bluetooth Nedir?</a:t>
            </a:r>
          </a:p>
        </p:txBody>
      </p:sp>
      <p:sp>
        <p:nvSpPr>
          <p:cNvPr id="3" name="İçerik Yer Tutucusu 2">
            <a:extLst>
              <a:ext uri="{FF2B5EF4-FFF2-40B4-BE49-F238E27FC236}">
                <a16:creationId xmlns:a16="http://schemas.microsoft.com/office/drawing/2014/main" id="{F236A801-6DC4-D44F-58F7-F37275F9A93B}"/>
              </a:ext>
            </a:extLst>
          </p:cNvPr>
          <p:cNvSpPr>
            <a:spLocks noGrp="1"/>
          </p:cNvSpPr>
          <p:nvPr>
            <p:ph idx="1"/>
          </p:nvPr>
        </p:nvSpPr>
        <p:spPr>
          <a:xfrm>
            <a:off x="841248" y="2898648"/>
            <a:ext cx="4892040" cy="3209544"/>
          </a:xfrm>
        </p:spPr>
        <p:txBody>
          <a:bodyPr anchor="t">
            <a:normAutofit/>
          </a:bodyPr>
          <a:lstStyle/>
          <a:p>
            <a:r>
              <a:rPr lang="tr-TR" sz="2000" b="0" i="0" dirty="0">
                <a:effectLst/>
                <a:latin typeface="Helvetica Neue"/>
              </a:rPr>
              <a:t>Adını 10. yüzyılda yaşamış ve Danimarka ile Norveç’i birleştirmiş olan Danimarka Kralı </a:t>
            </a:r>
            <a:r>
              <a:rPr lang="tr-TR" sz="2000" b="0" i="0" dirty="0" err="1">
                <a:effectLst/>
                <a:latin typeface="Helvetica Neue"/>
              </a:rPr>
              <a:t>Harald</a:t>
            </a:r>
            <a:r>
              <a:rPr lang="tr-TR" sz="2000" b="0" i="0" dirty="0">
                <a:effectLst/>
                <a:latin typeface="Helvetica Neue"/>
              </a:rPr>
              <a:t> </a:t>
            </a:r>
            <a:r>
              <a:rPr lang="tr-TR" sz="2000" b="0" i="0" dirty="0" err="1">
                <a:effectLst/>
                <a:latin typeface="Helvetica Neue"/>
              </a:rPr>
              <a:t>Blatand’dan</a:t>
            </a:r>
            <a:r>
              <a:rPr lang="tr-TR" sz="2000" b="0" i="0" dirty="0">
                <a:effectLst/>
                <a:latin typeface="Helvetica Neue"/>
              </a:rPr>
              <a:t> alan ve </a:t>
            </a:r>
            <a:r>
              <a:rPr lang="tr-TR" sz="2000" b="0" i="0" dirty="0" err="1">
                <a:effectLst/>
                <a:latin typeface="Helvetica Neue"/>
              </a:rPr>
              <a:t>Jaap</a:t>
            </a:r>
            <a:r>
              <a:rPr lang="tr-TR" sz="2000" b="0" i="0" dirty="0">
                <a:effectLst/>
                <a:latin typeface="Helvetica Neue"/>
              </a:rPr>
              <a:t> </a:t>
            </a:r>
            <a:r>
              <a:rPr lang="tr-TR" sz="2000" b="0" i="0" dirty="0" err="1">
                <a:effectLst/>
                <a:latin typeface="Helvetica Neue"/>
              </a:rPr>
              <a:t>Haartsen</a:t>
            </a:r>
            <a:r>
              <a:rPr lang="tr-TR" sz="2000" b="0" i="0" dirty="0">
                <a:effectLst/>
                <a:latin typeface="Helvetica Neue"/>
              </a:rPr>
              <a:t> ve </a:t>
            </a:r>
            <a:r>
              <a:rPr lang="tr-TR" sz="2000" b="0" i="0" dirty="0" err="1">
                <a:effectLst/>
                <a:latin typeface="Helvetica Neue"/>
              </a:rPr>
              <a:t>Sven</a:t>
            </a:r>
            <a:r>
              <a:rPr lang="tr-TR" sz="2000" b="0" i="0" dirty="0">
                <a:effectLst/>
                <a:latin typeface="Helvetica Neue"/>
              </a:rPr>
              <a:t> </a:t>
            </a:r>
            <a:r>
              <a:rPr lang="tr-TR" sz="2000" b="0" i="0" dirty="0" err="1">
                <a:effectLst/>
                <a:latin typeface="Helvetica Neue"/>
              </a:rPr>
              <a:t>Mattison</a:t>
            </a:r>
            <a:r>
              <a:rPr lang="tr-TR" sz="2000" b="0" i="0">
                <a:effectLst/>
                <a:latin typeface="Helvetica Neue"/>
              </a:rPr>
              <a:t> adında iki Ericsson çalışanı tarafından 1994 yılında İsveç’te geliştirilen Bluetooth, taşınabilir ekipmanlarda kablosuz veri alışverişinde bulunmayı sağlayan bir iletişim protokolüdür.</a:t>
            </a:r>
            <a:endParaRPr lang="tr-TR" sz="2000"/>
          </a:p>
        </p:txBody>
      </p:sp>
      <p:cxnSp>
        <p:nvCxnSpPr>
          <p:cNvPr id="73" name="Straight Connector 72">
            <a:extLst>
              <a:ext uri="{FF2B5EF4-FFF2-40B4-BE49-F238E27FC236}">
                <a16:creationId xmlns:a16="http://schemas.microsoft.com/office/drawing/2014/main" id="{749A7284-D010-4ACB-A08A-FC3C3689B5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8597"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1026" name="Picture 2" descr="Bluetooth İsminin Nereden Geldiğini Merak Edenlere Tarihi Vikinlere Dayanan  Etkileyici Hikayesi">
            <a:extLst>
              <a:ext uri="{FF2B5EF4-FFF2-40B4-BE49-F238E27FC236}">
                <a16:creationId xmlns:a16="http://schemas.microsoft.com/office/drawing/2014/main" id="{1A20B083-44EC-86B2-C4C2-63738A7A7D3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748272" y="1887671"/>
            <a:ext cx="5025525" cy="30918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821571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2"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535493D1-1A35-5E56-EE41-05FA43FC1FE2}"/>
              </a:ext>
            </a:extLst>
          </p:cNvPr>
          <p:cNvSpPr>
            <a:spLocks noGrp="1"/>
          </p:cNvSpPr>
          <p:nvPr>
            <p:ph type="title"/>
          </p:nvPr>
        </p:nvSpPr>
        <p:spPr>
          <a:xfrm>
            <a:off x="943276" y="712268"/>
            <a:ext cx="10410524" cy="1193533"/>
          </a:xfrm>
        </p:spPr>
        <p:txBody>
          <a:bodyPr>
            <a:normAutofit/>
          </a:bodyPr>
          <a:lstStyle/>
          <a:p>
            <a:r>
              <a:rPr lang="tr-TR">
                <a:solidFill>
                  <a:srgbClr val="FFFFFF"/>
                </a:solidFill>
              </a:rPr>
              <a:t>Olumsuzlukları</a:t>
            </a:r>
          </a:p>
        </p:txBody>
      </p:sp>
      <p:cxnSp>
        <p:nvCxnSpPr>
          <p:cNvPr id="13"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86BCEED4-FF5D-B64C-0C92-0BEFACD27670}"/>
              </a:ext>
            </a:extLst>
          </p:cNvPr>
          <p:cNvSpPr>
            <a:spLocks noGrp="1"/>
          </p:cNvSpPr>
          <p:nvPr>
            <p:ph idx="1"/>
          </p:nvPr>
        </p:nvSpPr>
        <p:spPr>
          <a:xfrm>
            <a:off x="943276" y="2050181"/>
            <a:ext cx="10410524" cy="4126782"/>
          </a:xfrm>
        </p:spPr>
        <p:txBody>
          <a:bodyPr>
            <a:normAutofit/>
          </a:bodyPr>
          <a:lstStyle/>
          <a:p>
            <a:pPr>
              <a:buFont typeface="Arial" panose="020B0604020202020204" pitchFamily="34" charset="0"/>
              <a:buChar char="•"/>
            </a:pPr>
            <a:r>
              <a:rPr lang="tr-TR" sz="1500" b="0" i="0" dirty="0">
                <a:solidFill>
                  <a:srgbClr val="FFFFFF"/>
                </a:solidFill>
                <a:effectLst/>
                <a:latin typeface="Arial" panose="020B0604020202020204" pitchFamily="34" charset="0"/>
              </a:rPr>
              <a:t>Lisans gerektirmeyen frekans aralıklarında çalıştığı için, </a:t>
            </a:r>
            <a:r>
              <a:rPr lang="tr-TR" sz="1500" b="1" i="0" dirty="0" err="1">
                <a:solidFill>
                  <a:srgbClr val="FFFFFF"/>
                </a:solidFill>
                <a:effectLst/>
                <a:latin typeface="Arial" panose="020B0604020202020204" pitchFamily="34" charset="0"/>
              </a:rPr>
              <a:t>Wi</a:t>
            </a:r>
            <a:r>
              <a:rPr lang="tr-TR" sz="1500" b="1" i="0" dirty="0">
                <a:solidFill>
                  <a:srgbClr val="FFFFFF"/>
                </a:solidFill>
                <a:effectLst/>
                <a:latin typeface="Arial" panose="020B0604020202020204" pitchFamily="34" charset="0"/>
              </a:rPr>
              <a:t>-Fi</a:t>
            </a:r>
            <a:r>
              <a:rPr lang="tr-TR" sz="1500" b="0" i="0" dirty="0">
                <a:solidFill>
                  <a:srgbClr val="FFFFFF"/>
                </a:solidFill>
                <a:effectLst/>
                <a:latin typeface="Arial" panose="020B0604020202020204" pitchFamily="34" charset="0"/>
              </a:rPr>
              <a:t> cihazlar diğer kablosuz cihazlarla çakışabilir veya birbirlerinin iletişimini engelleyebilirler.</a:t>
            </a:r>
          </a:p>
          <a:p>
            <a:pPr>
              <a:buFont typeface="Arial" panose="020B0604020202020204" pitchFamily="34" charset="0"/>
              <a:buChar char="•"/>
            </a:pPr>
            <a:r>
              <a:rPr lang="tr-TR" sz="1500" b="0" i="0" dirty="0">
                <a:solidFill>
                  <a:srgbClr val="FFFFFF"/>
                </a:solidFill>
                <a:effectLst/>
                <a:latin typeface="Arial" panose="020B0604020202020204" pitchFamily="34" charset="0"/>
              </a:rPr>
              <a:t>2.4 GHz frekans aralığında çalışan 802.11b ve 802.11g uyumlu cihazların iletişim kalitesi ve hızı, diğer </a:t>
            </a:r>
            <a:r>
              <a:rPr lang="tr-TR" sz="1500" b="1" i="0" dirty="0" err="1">
                <a:solidFill>
                  <a:srgbClr val="FFFFFF"/>
                </a:solidFill>
                <a:effectLst/>
                <a:latin typeface="Arial" panose="020B0604020202020204" pitchFamily="34" charset="0"/>
              </a:rPr>
              <a:t>Wi</a:t>
            </a:r>
            <a:r>
              <a:rPr lang="tr-TR" sz="1500" b="1" i="0" dirty="0">
                <a:solidFill>
                  <a:srgbClr val="FFFFFF"/>
                </a:solidFill>
                <a:effectLst/>
                <a:latin typeface="Arial" panose="020B0604020202020204" pitchFamily="34" charset="0"/>
              </a:rPr>
              <a:t>-Fi</a:t>
            </a:r>
            <a:r>
              <a:rPr lang="tr-TR" sz="1500" b="0" i="0" dirty="0">
                <a:solidFill>
                  <a:srgbClr val="FFFFFF"/>
                </a:solidFill>
                <a:effectLst/>
                <a:latin typeface="Arial" panose="020B0604020202020204" pitchFamily="34" charset="0"/>
              </a:rPr>
              <a:t> cihazlar dışında, </a:t>
            </a:r>
            <a:r>
              <a:rPr lang="tr-TR" sz="1500" dirty="0">
                <a:solidFill>
                  <a:srgbClr val="FFFFFF"/>
                </a:solidFill>
                <a:latin typeface="Arial" panose="020B0604020202020204" pitchFamily="34" charset="0"/>
              </a:rPr>
              <a:t>Bluetooth</a:t>
            </a:r>
            <a:r>
              <a:rPr lang="tr-TR" sz="1500" b="0" i="0" dirty="0">
                <a:solidFill>
                  <a:srgbClr val="FFFFFF"/>
                </a:solidFill>
                <a:effectLst/>
                <a:latin typeface="Arial" panose="020B0604020202020204" pitchFamily="34" charset="0"/>
              </a:rPr>
              <a:t>, </a:t>
            </a:r>
            <a:r>
              <a:rPr lang="tr-TR" sz="1500" dirty="0">
                <a:solidFill>
                  <a:srgbClr val="FFFFFF"/>
                </a:solidFill>
                <a:latin typeface="Arial" panose="020B0604020202020204" pitchFamily="34" charset="0"/>
              </a:rPr>
              <a:t>mikrodalga fırın</a:t>
            </a:r>
            <a:r>
              <a:rPr lang="tr-TR" sz="1500" b="0" i="0" dirty="0">
                <a:solidFill>
                  <a:srgbClr val="FFFFFF"/>
                </a:solidFill>
                <a:effectLst/>
                <a:latin typeface="Arial" panose="020B0604020202020204" pitchFamily="34" charset="0"/>
              </a:rPr>
              <a:t>, </a:t>
            </a:r>
            <a:r>
              <a:rPr lang="tr-TR" sz="1500" dirty="0">
                <a:solidFill>
                  <a:srgbClr val="FFFFFF"/>
                </a:solidFill>
                <a:latin typeface="Arial" panose="020B0604020202020204" pitchFamily="34" charset="0"/>
              </a:rPr>
              <a:t>telsiz telefon</a:t>
            </a:r>
            <a:r>
              <a:rPr lang="tr-TR" sz="1500" b="0" i="0" dirty="0">
                <a:solidFill>
                  <a:srgbClr val="FFFFFF"/>
                </a:solidFill>
                <a:effectLst/>
                <a:latin typeface="Arial" panose="020B0604020202020204" pitchFamily="34" charset="0"/>
              </a:rPr>
              <a:t>, bazı </a:t>
            </a:r>
            <a:r>
              <a:rPr lang="tr-TR" sz="1500" b="0" i="0" u="none" strike="noStrike" dirty="0">
                <a:solidFill>
                  <a:srgbClr val="FFFFFF"/>
                </a:solidFill>
                <a:effectLst/>
                <a:latin typeface="Arial" panose="020B0604020202020204" pitchFamily="34" charset="0"/>
              </a:rPr>
              <a:t>telsizler</a:t>
            </a:r>
            <a:r>
              <a:rPr lang="tr-TR" sz="1500" dirty="0">
                <a:solidFill>
                  <a:srgbClr val="FFFFFF"/>
                </a:solidFill>
                <a:latin typeface="Arial" panose="020B0604020202020204" pitchFamily="34" charset="0"/>
              </a:rPr>
              <a:t> </a:t>
            </a:r>
            <a:r>
              <a:rPr lang="tr-TR" sz="1500" b="0" i="0" dirty="0">
                <a:solidFill>
                  <a:srgbClr val="FFFFFF"/>
                </a:solidFill>
                <a:effectLst/>
                <a:latin typeface="Arial" panose="020B0604020202020204" pitchFamily="34" charset="0"/>
              </a:rPr>
              <a:t>ve benzeri radyo sinyalleriyle çalışan cihazlar tarafından düşürülebilir veya tamamen engellenebilir.</a:t>
            </a:r>
          </a:p>
          <a:p>
            <a:pPr>
              <a:buFont typeface="Arial" panose="020B0604020202020204" pitchFamily="34" charset="0"/>
              <a:buChar char="•"/>
            </a:pPr>
            <a:r>
              <a:rPr lang="tr-TR" sz="1500" b="1" i="0" dirty="0" err="1">
                <a:solidFill>
                  <a:srgbClr val="FFFFFF"/>
                </a:solidFill>
                <a:effectLst/>
                <a:latin typeface="Arial" panose="020B0604020202020204" pitchFamily="34" charset="0"/>
              </a:rPr>
              <a:t>Wi</a:t>
            </a:r>
            <a:r>
              <a:rPr lang="tr-TR" sz="1500" b="1" i="0" dirty="0">
                <a:solidFill>
                  <a:srgbClr val="FFFFFF"/>
                </a:solidFill>
                <a:effectLst/>
                <a:latin typeface="Arial" panose="020B0604020202020204" pitchFamily="34" charset="0"/>
              </a:rPr>
              <a:t>-Fi</a:t>
            </a:r>
            <a:r>
              <a:rPr lang="tr-TR" sz="1500" b="0" i="0" dirty="0">
                <a:solidFill>
                  <a:srgbClr val="FFFFFF"/>
                </a:solidFill>
                <a:effectLst/>
                <a:latin typeface="Arial" panose="020B0604020202020204" pitchFamily="34" charset="0"/>
              </a:rPr>
              <a:t> için yapılan uluslararası düzenlemelerin tümü aynı olmadığı için değişik ülkeler için üretilen cihazların bazı kanallarda uyumsuzluk çıkarması olasıdır.</a:t>
            </a:r>
          </a:p>
          <a:p>
            <a:pPr>
              <a:buFont typeface="Arial" panose="020B0604020202020204" pitchFamily="34" charset="0"/>
              <a:buChar char="•"/>
            </a:pPr>
            <a:r>
              <a:rPr lang="tr-TR" sz="1500" b="0" i="0" dirty="0">
                <a:solidFill>
                  <a:srgbClr val="FFFFFF"/>
                </a:solidFill>
                <a:effectLst/>
                <a:latin typeface="Arial" panose="020B0604020202020204" pitchFamily="34" charset="0"/>
              </a:rPr>
              <a:t>Diğer standartlara göre güç tüketimi oldukça yüksektir.</a:t>
            </a:r>
          </a:p>
          <a:p>
            <a:pPr>
              <a:buFont typeface="Arial" panose="020B0604020202020204" pitchFamily="34" charset="0"/>
              <a:buChar char="•"/>
            </a:pPr>
            <a:r>
              <a:rPr lang="tr-TR" sz="1500" b="0" i="0" dirty="0">
                <a:solidFill>
                  <a:srgbClr val="FFFFFF"/>
                </a:solidFill>
                <a:effectLst/>
                <a:latin typeface="Arial" panose="020B0604020202020204" pitchFamily="34" charset="0"/>
              </a:rPr>
              <a:t>Kablosuz olsa dahi gereksinimleri çoktur.</a:t>
            </a:r>
          </a:p>
          <a:p>
            <a:pPr>
              <a:buFont typeface="Arial" panose="020B0604020202020204" pitchFamily="34" charset="0"/>
              <a:buChar char="•"/>
            </a:pPr>
            <a:r>
              <a:rPr lang="tr-TR" sz="1500" b="0" i="0" dirty="0">
                <a:solidFill>
                  <a:srgbClr val="FFFFFF"/>
                </a:solidFill>
                <a:effectLst/>
                <a:latin typeface="Arial" panose="020B0604020202020204" pitchFamily="34" charset="0"/>
              </a:rPr>
              <a:t>En yaygın kablosuz şifreleme standardı, </a:t>
            </a:r>
            <a:r>
              <a:rPr lang="tr-TR" sz="1500" b="0" i="0" dirty="0" err="1">
                <a:solidFill>
                  <a:srgbClr val="FFFFFF"/>
                </a:solidFill>
                <a:effectLst/>
                <a:latin typeface="Arial" panose="020B0604020202020204" pitchFamily="34" charset="0"/>
              </a:rPr>
              <a:t>WEP'in</a:t>
            </a:r>
            <a:r>
              <a:rPr lang="tr-TR" sz="1500" b="0" i="0" dirty="0">
                <a:solidFill>
                  <a:srgbClr val="FFFFFF"/>
                </a:solidFill>
                <a:effectLst/>
                <a:latin typeface="Arial" panose="020B0604020202020204" pitchFamily="34" charset="0"/>
              </a:rPr>
              <a:t>, düzgün yapılandırıldığında bile kolaylıkla kırılabildiği görülmüştür. 2003 te cihazlarda kullanılmaya başlanan WPA ve WPA2 şifreleme standartları ise bu sorunu çözmeyi amaçlamıştır.</a:t>
            </a:r>
          </a:p>
          <a:p>
            <a:pPr>
              <a:buFont typeface="Arial" panose="020B0604020202020204" pitchFamily="34" charset="0"/>
              <a:buChar char="•"/>
            </a:pPr>
            <a:r>
              <a:rPr lang="tr-TR" sz="1500" b="0" i="0" dirty="0" err="1">
                <a:solidFill>
                  <a:srgbClr val="FFFFFF"/>
                </a:solidFill>
                <a:effectLst/>
                <a:latin typeface="Arial" panose="020B0604020202020204" pitchFamily="34" charset="0"/>
              </a:rPr>
              <a:t>Wi</a:t>
            </a:r>
            <a:r>
              <a:rPr lang="tr-TR" sz="1500" b="0" i="0" dirty="0">
                <a:solidFill>
                  <a:srgbClr val="FFFFFF"/>
                </a:solidFill>
                <a:effectLst/>
                <a:latin typeface="Arial" panose="020B0604020202020204" pitchFamily="34" charset="0"/>
              </a:rPr>
              <a:t>-Fi kullanıcılarının küçük bir kısmı, </a:t>
            </a:r>
            <a:r>
              <a:rPr lang="tr-TR" sz="1500" b="0" i="0" dirty="0" err="1">
                <a:solidFill>
                  <a:srgbClr val="FFFFFF"/>
                </a:solidFill>
                <a:effectLst/>
                <a:latin typeface="Arial" panose="020B0604020202020204" pitchFamily="34" charset="0"/>
              </a:rPr>
              <a:t>Wi</a:t>
            </a:r>
            <a:r>
              <a:rPr lang="tr-TR" sz="1500" b="0" i="0" dirty="0">
                <a:solidFill>
                  <a:srgbClr val="FFFFFF"/>
                </a:solidFill>
                <a:effectLst/>
                <a:latin typeface="Arial" panose="020B0604020202020204" pitchFamily="34" charset="0"/>
              </a:rPr>
              <a:t>-Fi kullandıktan sonra bazı sağlık sorunlarıyla karşılaştıklarını bildirmişlerdir. </a:t>
            </a:r>
            <a:r>
              <a:rPr lang="tr-TR" sz="1500" b="0" i="1" dirty="0" err="1">
                <a:solidFill>
                  <a:srgbClr val="FFFFFF"/>
                </a:solidFill>
                <a:effectLst/>
                <a:latin typeface="Arial" panose="020B0604020202020204" pitchFamily="34" charset="0"/>
              </a:rPr>
              <a:t>Wi</a:t>
            </a:r>
            <a:r>
              <a:rPr lang="tr-TR" sz="1500" b="0" i="1" dirty="0">
                <a:solidFill>
                  <a:srgbClr val="FFFFFF"/>
                </a:solidFill>
                <a:effectLst/>
                <a:latin typeface="Arial" panose="020B0604020202020204" pitchFamily="34" charset="0"/>
              </a:rPr>
              <a:t>-Fi hastalığı</a:t>
            </a:r>
            <a:r>
              <a:rPr lang="tr-TR" sz="1500" b="0" i="0" dirty="0">
                <a:solidFill>
                  <a:srgbClr val="FFFFFF"/>
                </a:solidFill>
                <a:effectLst/>
                <a:latin typeface="Arial" panose="020B0604020202020204" pitchFamily="34" charset="0"/>
              </a:rPr>
              <a:t> veya </a:t>
            </a:r>
            <a:r>
              <a:rPr lang="tr-TR" sz="1500" b="0" i="1" dirty="0" err="1">
                <a:solidFill>
                  <a:srgbClr val="FFFFFF"/>
                </a:solidFill>
                <a:effectLst/>
                <a:latin typeface="Arial" panose="020B0604020202020204" pitchFamily="34" charset="0"/>
              </a:rPr>
              <a:t>Wi</a:t>
            </a:r>
            <a:r>
              <a:rPr lang="tr-TR" sz="1500" b="0" i="1" dirty="0">
                <a:solidFill>
                  <a:srgbClr val="FFFFFF"/>
                </a:solidFill>
                <a:effectLst/>
                <a:latin typeface="Arial" panose="020B0604020202020204" pitchFamily="34" charset="0"/>
              </a:rPr>
              <a:t>-Fi duyarlılığı</a:t>
            </a:r>
            <a:r>
              <a:rPr lang="tr-TR" sz="1500" b="0" i="0" dirty="0">
                <a:solidFill>
                  <a:srgbClr val="FFFFFF"/>
                </a:solidFill>
                <a:effectLst/>
                <a:latin typeface="Arial" panose="020B0604020202020204" pitchFamily="34" charset="0"/>
              </a:rPr>
              <a:t>nın, olağandışı baş ağrısıyla birlikte şu belirtileri gösterdiği bildirilmiştir: mide bulantısı, kalpte ritim düzensizliği, denge kaybı ve baş dönmesi, göğüs ağrısı, aşırı stres, panik atak ve idrak ile ilgili sorunlar. Bazı sağlık uzmanları, bu sağlık sorunlarını nörolojik unsurlarla açıklamıştır.</a:t>
            </a:r>
          </a:p>
          <a:p>
            <a:endParaRPr lang="tr-TR" sz="1500" dirty="0">
              <a:solidFill>
                <a:srgbClr val="FFFFFF"/>
              </a:solidFill>
            </a:endParaRPr>
          </a:p>
        </p:txBody>
      </p:sp>
    </p:spTree>
    <p:extLst>
      <p:ext uri="{BB962C8B-B14F-4D97-AF65-F5344CB8AC3E}">
        <p14:creationId xmlns:p14="http://schemas.microsoft.com/office/powerpoint/2010/main" val="1306618898"/>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AEE78994-8399-60ED-837B-2A57629825C0}"/>
              </a:ext>
            </a:extLst>
          </p:cNvPr>
          <p:cNvSpPr>
            <a:spLocks noGrp="1"/>
          </p:cNvSpPr>
          <p:nvPr>
            <p:ph type="title"/>
          </p:nvPr>
        </p:nvSpPr>
        <p:spPr>
          <a:xfrm>
            <a:off x="943276" y="712268"/>
            <a:ext cx="10410524" cy="1193533"/>
          </a:xfrm>
        </p:spPr>
        <p:txBody>
          <a:bodyPr>
            <a:normAutofit/>
          </a:bodyPr>
          <a:lstStyle/>
          <a:p>
            <a:r>
              <a:rPr lang="tr-TR">
                <a:solidFill>
                  <a:srgbClr val="FFFFFF"/>
                </a:solidFill>
              </a:rPr>
              <a:t>Sorular</a:t>
            </a:r>
          </a:p>
        </p:txBody>
      </p:sp>
      <p:cxnSp>
        <p:nvCxnSpPr>
          <p:cNvPr id="10"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5B94C756-37FB-55E8-AAD9-5BAC005DA1F9}"/>
              </a:ext>
            </a:extLst>
          </p:cNvPr>
          <p:cNvSpPr>
            <a:spLocks noGrp="1"/>
          </p:cNvSpPr>
          <p:nvPr>
            <p:ph idx="1"/>
          </p:nvPr>
        </p:nvSpPr>
        <p:spPr>
          <a:xfrm>
            <a:off x="943276" y="2050181"/>
            <a:ext cx="10410524" cy="4126782"/>
          </a:xfrm>
        </p:spPr>
        <p:txBody>
          <a:bodyPr>
            <a:normAutofit/>
          </a:bodyPr>
          <a:lstStyle/>
          <a:p>
            <a:r>
              <a:rPr lang="tr-TR" sz="2400" dirty="0">
                <a:solidFill>
                  <a:srgbClr val="FFFFFF"/>
                </a:solidFill>
              </a:rPr>
              <a:t>1) Bluetooth , NFC farklarından 3 tanesini yazınız.</a:t>
            </a:r>
          </a:p>
          <a:p>
            <a:r>
              <a:rPr lang="tr-TR" sz="2400" dirty="0">
                <a:solidFill>
                  <a:srgbClr val="FFFFFF"/>
                </a:solidFill>
              </a:rPr>
              <a:t>2) Wİ-Fİ özellikleri nelerdir?</a:t>
            </a:r>
          </a:p>
          <a:p>
            <a:r>
              <a:rPr lang="tr-TR" sz="2400" dirty="0">
                <a:solidFill>
                  <a:srgbClr val="FFFFFF"/>
                </a:solidFill>
              </a:rPr>
              <a:t>3) </a:t>
            </a:r>
            <a:r>
              <a:rPr lang="tr-TR" sz="2400" dirty="0" err="1">
                <a:solidFill>
                  <a:srgbClr val="FFFFFF"/>
                </a:solidFill>
              </a:rPr>
              <a:t>Wi</a:t>
            </a:r>
            <a:r>
              <a:rPr lang="tr-TR" sz="2400" dirty="0">
                <a:solidFill>
                  <a:srgbClr val="FFFFFF"/>
                </a:solidFill>
              </a:rPr>
              <a:t>-Fİ olumsuzlukları nelerdir?</a:t>
            </a:r>
          </a:p>
          <a:p>
            <a:endParaRPr lang="tr-TR" sz="2400" dirty="0">
              <a:solidFill>
                <a:srgbClr val="FFFFFF"/>
              </a:solidFill>
            </a:endParaRPr>
          </a:p>
        </p:txBody>
      </p:sp>
    </p:spTree>
    <p:extLst>
      <p:ext uri="{BB962C8B-B14F-4D97-AF65-F5344CB8AC3E}">
        <p14:creationId xmlns:p14="http://schemas.microsoft.com/office/powerpoint/2010/main" val="3197326131"/>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9" name="Rectangle 14">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F1AF2061-984B-FFC7-B18F-97EE535FA148}"/>
              </a:ext>
            </a:extLst>
          </p:cNvPr>
          <p:cNvSpPr>
            <a:spLocks noGrp="1"/>
          </p:cNvSpPr>
          <p:nvPr>
            <p:ph type="title"/>
          </p:nvPr>
        </p:nvSpPr>
        <p:spPr>
          <a:xfrm>
            <a:off x="943276" y="712268"/>
            <a:ext cx="10410524" cy="1193533"/>
          </a:xfrm>
        </p:spPr>
        <p:txBody>
          <a:bodyPr>
            <a:normAutofit/>
          </a:bodyPr>
          <a:lstStyle/>
          <a:p>
            <a:r>
              <a:rPr lang="tr-TR">
                <a:solidFill>
                  <a:srgbClr val="FFFFFF"/>
                </a:solidFill>
              </a:rPr>
              <a:t>Cevaplar</a:t>
            </a:r>
          </a:p>
        </p:txBody>
      </p:sp>
      <p:cxnSp>
        <p:nvCxnSpPr>
          <p:cNvPr id="20" name="Straight Connector 16">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CD68BC30-1E77-C5E7-605F-77960271CBA0}"/>
              </a:ext>
            </a:extLst>
          </p:cNvPr>
          <p:cNvSpPr>
            <a:spLocks noGrp="1"/>
          </p:cNvSpPr>
          <p:nvPr>
            <p:ph idx="1"/>
          </p:nvPr>
        </p:nvSpPr>
        <p:spPr>
          <a:xfrm>
            <a:off x="943276" y="2050181"/>
            <a:ext cx="10410524" cy="4126782"/>
          </a:xfrm>
        </p:spPr>
        <p:txBody>
          <a:bodyPr>
            <a:normAutofit/>
          </a:bodyPr>
          <a:lstStyle/>
          <a:p>
            <a:pPr>
              <a:buFont typeface="Arial" panose="020B0604020202020204" pitchFamily="34" charset="0"/>
              <a:buChar char="•"/>
            </a:pPr>
            <a:r>
              <a:rPr lang="tr-TR" sz="1100" dirty="0">
                <a:solidFill>
                  <a:srgbClr val="FFFFFF"/>
                </a:solidFill>
              </a:rPr>
              <a:t>1)</a:t>
            </a:r>
          </a:p>
          <a:p>
            <a:pPr>
              <a:buFont typeface="Arial" panose="020B0604020202020204" pitchFamily="34" charset="0"/>
              <a:buChar char="•"/>
            </a:pPr>
            <a:r>
              <a:rPr lang="tr-TR" sz="1100" b="0" i="0" dirty="0">
                <a:solidFill>
                  <a:srgbClr val="FFFFFF"/>
                </a:solidFill>
                <a:effectLst/>
                <a:latin typeface="muli"/>
              </a:rPr>
              <a:t> NFC </a:t>
            </a:r>
            <a:r>
              <a:rPr lang="tr-TR" sz="1100" b="0" i="0" dirty="0" err="1">
                <a:solidFill>
                  <a:srgbClr val="FFFFFF"/>
                </a:solidFill>
                <a:effectLst/>
                <a:latin typeface="muli"/>
              </a:rPr>
              <a:t>bluetooth’a</a:t>
            </a:r>
            <a:r>
              <a:rPr lang="tr-TR" sz="1100" b="0" i="0" dirty="0">
                <a:solidFill>
                  <a:srgbClr val="FFFFFF"/>
                </a:solidFill>
                <a:effectLst/>
                <a:latin typeface="muli"/>
              </a:rPr>
              <a:t> göre çok daha az güç tüketmektedir. NFC büyük bir güç kaynağı olmadan da çalışabilmektedir.</a:t>
            </a:r>
          </a:p>
          <a:p>
            <a:pPr>
              <a:buFont typeface="Arial" panose="020B0604020202020204" pitchFamily="34" charset="0"/>
              <a:buChar char="•"/>
            </a:pPr>
            <a:r>
              <a:rPr lang="tr-TR" sz="1100" b="0" i="0" dirty="0">
                <a:solidFill>
                  <a:srgbClr val="FFFFFF"/>
                </a:solidFill>
                <a:effectLst/>
                <a:latin typeface="muli"/>
              </a:rPr>
              <a:t>Güç tasarrufu nedeniyle </a:t>
            </a:r>
            <a:r>
              <a:rPr lang="tr-TR" sz="1100" b="0" i="0" dirty="0" err="1">
                <a:solidFill>
                  <a:srgbClr val="FFFFFF"/>
                </a:solidFill>
                <a:effectLst/>
                <a:latin typeface="muli"/>
              </a:rPr>
              <a:t>NFC’nin</a:t>
            </a:r>
            <a:r>
              <a:rPr lang="tr-TR" sz="1100" b="0" i="0" dirty="0">
                <a:solidFill>
                  <a:srgbClr val="FFFFFF"/>
                </a:solidFill>
                <a:effectLst/>
                <a:latin typeface="muli"/>
              </a:rPr>
              <a:t> iletim aralığı </a:t>
            </a:r>
            <a:r>
              <a:rPr lang="tr-TR" sz="1100" b="0" i="0" dirty="0" err="1">
                <a:solidFill>
                  <a:srgbClr val="FFFFFF"/>
                </a:solidFill>
                <a:effectLst/>
                <a:latin typeface="muli"/>
              </a:rPr>
              <a:t>bluetooth’a</a:t>
            </a:r>
            <a:r>
              <a:rPr lang="tr-TR" sz="1100" b="0" i="0" dirty="0">
                <a:solidFill>
                  <a:srgbClr val="FFFFFF"/>
                </a:solidFill>
                <a:effectLst/>
                <a:latin typeface="muli"/>
              </a:rPr>
              <a:t> göre kısadır. Bu bir dezavantaj olarak değerlendirilmektedir.</a:t>
            </a:r>
          </a:p>
          <a:p>
            <a:pPr>
              <a:buFont typeface="Arial" panose="020B0604020202020204" pitchFamily="34" charset="0"/>
              <a:buChar char="•"/>
            </a:pPr>
            <a:r>
              <a:rPr lang="tr-TR" sz="1100" b="0" i="0" dirty="0">
                <a:solidFill>
                  <a:srgbClr val="FFFFFF"/>
                </a:solidFill>
                <a:effectLst/>
                <a:latin typeface="muli"/>
              </a:rPr>
              <a:t>NFC yaklaşık 10 cm, sadece birkaç inçlik bir menzile sahipken, Bluetooth bağlantıları kaynaktan 10 metre veya daha fazla mesafeye kadar veri iletebilir.</a:t>
            </a:r>
          </a:p>
          <a:p>
            <a:pPr>
              <a:buFont typeface="Arial" panose="020B0604020202020204" pitchFamily="34" charset="0"/>
              <a:buChar char="•"/>
            </a:pPr>
            <a:r>
              <a:rPr lang="tr-TR" sz="1100" b="0" i="0" dirty="0">
                <a:solidFill>
                  <a:srgbClr val="FFFFFF"/>
                </a:solidFill>
                <a:effectLst/>
                <a:latin typeface="muli"/>
              </a:rPr>
              <a:t>Diğer bir dezavantaj, </a:t>
            </a:r>
            <a:r>
              <a:rPr lang="tr-TR" sz="1100" b="0" i="0" dirty="0" err="1">
                <a:solidFill>
                  <a:srgbClr val="FFFFFF"/>
                </a:solidFill>
                <a:effectLst/>
                <a:latin typeface="muli"/>
              </a:rPr>
              <a:t>NFC'nin</a:t>
            </a:r>
            <a:r>
              <a:rPr lang="tr-TR" sz="1100" b="0" i="0" dirty="0">
                <a:solidFill>
                  <a:srgbClr val="FFFFFF"/>
                </a:solidFill>
                <a:effectLst/>
                <a:latin typeface="muli"/>
              </a:rPr>
              <a:t> </a:t>
            </a:r>
            <a:r>
              <a:rPr lang="tr-TR" sz="1100" b="0" i="0" dirty="0" err="1">
                <a:solidFill>
                  <a:srgbClr val="FFFFFF"/>
                </a:solidFill>
                <a:effectLst/>
                <a:latin typeface="muli"/>
              </a:rPr>
              <a:t>Bluetooth'tan</a:t>
            </a:r>
            <a:r>
              <a:rPr lang="tr-TR" sz="1100" b="0" i="0" dirty="0">
                <a:solidFill>
                  <a:srgbClr val="FFFFFF"/>
                </a:solidFill>
                <a:effectLst/>
                <a:latin typeface="muli"/>
              </a:rPr>
              <a:t> biraz daha yavaş olmasıdır. Bluetooth 2.1 ile 2,1 </a:t>
            </a:r>
            <a:r>
              <a:rPr lang="tr-TR" sz="1100" b="0" i="0" dirty="0" err="1">
                <a:solidFill>
                  <a:srgbClr val="FFFFFF"/>
                </a:solidFill>
                <a:effectLst/>
                <a:latin typeface="muli"/>
              </a:rPr>
              <a:t>Mbit</a:t>
            </a:r>
            <a:r>
              <a:rPr lang="tr-TR" sz="1100" b="0" i="0" dirty="0">
                <a:solidFill>
                  <a:srgbClr val="FFFFFF"/>
                </a:solidFill>
                <a:effectLst/>
                <a:latin typeface="muli"/>
              </a:rPr>
              <a:t>/s veya Bluetooth </a:t>
            </a:r>
            <a:r>
              <a:rPr lang="tr-TR" sz="1100" b="0" i="0" dirty="0" err="1">
                <a:solidFill>
                  <a:srgbClr val="FFFFFF"/>
                </a:solidFill>
                <a:effectLst/>
                <a:latin typeface="muli"/>
              </a:rPr>
              <a:t>Low</a:t>
            </a:r>
            <a:r>
              <a:rPr lang="tr-TR" sz="1100" b="0" i="0" dirty="0">
                <a:solidFill>
                  <a:srgbClr val="FFFFFF"/>
                </a:solidFill>
                <a:effectLst/>
                <a:latin typeface="muli"/>
              </a:rPr>
              <a:t> </a:t>
            </a:r>
            <a:r>
              <a:rPr lang="tr-TR" sz="1100" b="0" i="0" dirty="0" err="1">
                <a:solidFill>
                  <a:srgbClr val="FFFFFF"/>
                </a:solidFill>
                <a:effectLst/>
                <a:latin typeface="muli"/>
              </a:rPr>
              <a:t>Energy</a:t>
            </a:r>
            <a:r>
              <a:rPr lang="tr-TR" sz="1100" b="0" i="0" dirty="0">
                <a:solidFill>
                  <a:srgbClr val="FFFFFF"/>
                </a:solidFill>
                <a:effectLst/>
                <a:latin typeface="muli"/>
              </a:rPr>
              <a:t> ile yaklaşık 1 </a:t>
            </a:r>
            <a:r>
              <a:rPr lang="tr-TR" sz="1100" b="0" i="0" dirty="0" err="1">
                <a:solidFill>
                  <a:srgbClr val="FFFFFF"/>
                </a:solidFill>
                <a:effectLst/>
                <a:latin typeface="muli"/>
              </a:rPr>
              <a:t>Mbit</a:t>
            </a:r>
            <a:r>
              <a:rPr lang="tr-TR" sz="1100" b="0" i="0" dirty="0">
                <a:solidFill>
                  <a:srgbClr val="FFFFFF"/>
                </a:solidFill>
                <a:effectLst/>
                <a:latin typeface="muli"/>
              </a:rPr>
              <a:t>/s ile karşılaştırıldığında, verileri yalnızca 424 </a:t>
            </a:r>
            <a:r>
              <a:rPr lang="tr-TR" sz="1100" b="0" i="0" dirty="0" err="1">
                <a:solidFill>
                  <a:srgbClr val="FFFFFF"/>
                </a:solidFill>
                <a:effectLst/>
                <a:latin typeface="muli"/>
              </a:rPr>
              <a:t>kbit</a:t>
            </a:r>
            <a:r>
              <a:rPr lang="tr-TR" sz="1100" b="0" i="0" dirty="0">
                <a:solidFill>
                  <a:srgbClr val="FFFFFF"/>
                </a:solidFill>
                <a:effectLst/>
                <a:latin typeface="muli"/>
              </a:rPr>
              <a:t>/s maksimum hızda iletir.</a:t>
            </a:r>
          </a:p>
          <a:p>
            <a:pPr>
              <a:buFont typeface="Arial" panose="020B0604020202020204" pitchFamily="34" charset="0"/>
              <a:buChar char="•"/>
            </a:pPr>
            <a:r>
              <a:rPr lang="tr-TR" sz="1100" b="0" i="0" dirty="0" err="1">
                <a:solidFill>
                  <a:srgbClr val="FFFFFF"/>
                </a:solidFill>
                <a:effectLst/>
                <a:latin typeface="muli"/>
              </a:rPr>
              <a:t>NFC’nin</a:t>
            </a:r>
            <a:r>
              <a:rPr lang="tr-TR" sz="1100" b="0" i="0" dirty="0">
                <a:solidFill>
                  <a:srgbClr val="FFFFFF"/>
                </a:solidFill>
                <a:effectLst/>
                <a:latin typeface="muli"/>
              </a:rPr>
              <a:t> önemli avantajlarından biri </a:t>
            </a:r>
            <a:r>
              <a:rPr lang="tr-TR" sz="1100" b="0" i="0" dirty="0" err="1">
                <a:solidFill>
                  <a:srgbClr val="FFFFFF"/>
                </a:solidFill>
                <a:effectLst/>
                <a:latin typeface="muli"/>
              </a:rPr>
              <a:t>Endüktif</a:t>
            </a:r>
            <a:r>
              <a:rPr lang="tr-TR" sz="1100" b="0" i="0" dirty="0">
                <a:solidFill>
                  <a:srgbClr val="FFFFFF"/>
                </a:solidFill>
                <a:effectLst/>
                <a:latin typeface="muli"/>
              </a:rPr>
              <a:t> </a:t>
            </a:r>
            <a:r>
              <a:rPr lang="tr-TR" sz="1100" b="0" i="0" dirty="0" err="1">
                <a:solidFill>
                  <a:srgbClr val="FFFFFF"/>
                </a:solidFill>
                <a:effectLst/>
                <a:latin typeface="muli"/>
              </a:rPr>
              <a:t>kuplaj</a:t>
            </a:r>
            <a:r>
              <a:rPr lang="tr-TR" sz="1100" b="0" i="0" dirty="0">
                <a:solidFill>
                  <a:srgbClr val="FFFFFF"/>
                </a:solidFill>
                <a:effectLst/>
                <a:latin typeface="muli"/>
              </a:rPr>
              <a:t> kullanımı ve manuel eşleştirmenin olmaması nedeniyle, iki cihaz arasında bağlantı kurmak saniyenin onda birinden daha kısa sürer.</a:t>
            </a:r>
          </a:p>
          <a:p>
            <a:pPr>
              <a:buFont typeface="Arial" panose="020B0604020202020204" pitchFamily="34" charset="0"/>
              <a:buChar char="•"/>
            </a:pPr>
            <a:r>
              <a:rPr lang="tr-TR" sz="1100" dirty="0">
                <a:solidFill>
                  <a:srgbClr val="FFFFFF"/>
                </a:solidFill>
                <a:latin typeface="muli"/>
              </a:rPr>
              <a:t>2)</a:t>
            </a:r>
          </a:p>
          <a:p>
            <a:pPr>
              <a:buFont typeface="Arial" panose="020B0604020202020204" pitchFamily="34" charset="0"/>
              <a:buChar char="•"/>
            </a:pPr>
            <a:r>
              <a:rPr lang="tr-TR" sz="1100" b="0" i="0" dirty="0">
                <a:solidFill>
                  <a:srgbClr val="FFFFFF"/>
                </a:solidFill>
                <a:effectLst/>
                <a:latin typeface="Arial" panose="020B0604020202020204" pitchFamily="34" charset="0"/>
              </a:rPr>
              <a:t>Lisans gerektirmeyen frekanslarda çalışır</a:t>
            </a:r>
          </a:p>
          <a:p>
            <a:pPr>
              <a:buFont typeface="Arial" panose="020B0604020202020204" pitchFamily="34" charset="0"/>
              <a:buChar char="•"/>
            </a:pPr>
            <a:r>
              <a:rPr lang="tr-TR" sz="1100" b="0" i="0" dirty="0">
                <a:solidFill>
                  <a:srgbClr val="FFFFFF"/>
                </a:solidFill>
                <a:effectLst/>
                <a:latin typeface="Arial" panose="020B0604020202020204" pitchFamily="34" charset="0"/>
              </a:rPr>
              <a:t>Ağ için kablolama gereksinimi yoktur, böylece kablo çekilemeyecek binalarda veya binalar arası bağlantılarda kolaylık sağlar.</a:t>
            </a:r>
          </a:p>
          <a:p>
            <a:pPr>
              <a:buFont typeface="Arial" panose="020B0604020202020204" pitchFamily="34" charset="0"/>
              <a:buChar char="•"/>
            </a:pPr>
            <a:r>
              <a:rPr lang="tr-TR" sz="1100" b="0" i="0" dirty="0">
                <a:solidFill>
                  <a:srgbClr val="FFFFFF"/>
                </a:solidFill>
                <a:effectLst/>
                <a:latin typeface="Arial" panose="020B0604020202020204" pitchFamily="34" charset="0"/>
              </a:rPr>
              <a:t>Diğer kablosuz çözümlere göre çok daha ucuz ve kolay alınıp kurulabilir.</a:t>
            </a:r>
          </a:p>
          <a:p>
            <a:pPr>
              <a:buFont typeface="Arial" panose="020B0604020202020204" pitchFamily="34" charset="0"/>
              <a:buChar char="•"/>
            </a:pPr>
            <a:r>
              <a:rPr lang="tr-TR" sz="1100" b="0" i="0" dirty="0">
                <a:solidFill>
                  <a:srgbClr val="FFFFFF"/>
                </a:solidFill>
                <a:effectLst/>
                <a:latin typeface="Arial" panose="020B0604020202020204" pitchFamily="34" charset="0"/>
              </a:rPr>
              <a:t>Birden çok kablosuz erişim noktası kullanılan ağlarda </a:t>
            </a:r>
            <a:r>
              <a:rPr lang="tr-TR" sz="1100" b="0" i="0" u="none" strike="noStrike" dirty="0">
                <a:solidFill>
                  <a:srgbClr val="FFFFFF"/>
                </a:solidFill>
                <a:effectLst/>
                <a:latin typeface="Arial" panose="020B0604020202020204" pitchFamily="34" charset="0"/>
                <a:hlinkClick r:id="rId2" tooltip="Kablosuz dolaşım">
                  <a:extLst>
                    <a:ext uri="{A12FA001-AC4F-418D-AE19-62706E023703}">
                      <ahyp:hlinkClr xmlns:ahyp="http://schemas.microsoft.com/office/drawing/2018/hyperlinkcolor" val="tx"/>
                    </a:ext>
                  </a:extLst>
                </a:hlinkClick>
              </a:rPr>
              <a:t>kablosuz dolaşım</a:t>
            </a:r>
            <a:r>
              <a:rPr lang="tr-TR" sz="1100" b="0" i="0" dirty="0">
                <a:solidFill>
                  <a:srgbClr val="FFFFFF"/>
                </a:solidFill>
                <a:effectLst/>
                <a:latin typeface="Arial" panose="020B0604020202020204" pitchFamily="34" charset="0"/>
              </a:rPr>
              <a:t> ile kablosuz iletişim kesilmeden bir erişim noktasından diğerine geçiş yapılabilir.</a:t>
            </a:r>
          </a:p>
          <a:p>
            <a:pPr>
              <a:buFont typeface="Arial" panose="020B0604020202020204" pitchFamily="34" charset="0"/>
              <a:buChar char="•"/>
            </a:pPr>
            <a:r>
              <a:rPr lang="tr-TR" sz="1100" b="0" i="0" u="none" strike="noStrike" dirty="0">
                <a:solidFill>
                  <a:srgbClr val="FFFFFF"/>
                </a:solidFill>
                <a:effectLst/>
                <a:latin typeface="Arial" panose="020B0604020202020204" pitchFamily="34" charset="0"/>
                <a:hlinkClick r:id="rId3" tooltip="WEP">
                  <a:extLst>
                    <a:ext uri="{A12FA001-AC4F-418D-AE19-62706E023703}">
                      <ahyp:hlinkClr xmlns:ahyp="http://schemas.microsoft.com/office/drawing/2018/hyperlinkcolor" val="tx"/>
                    </a:ext>
                  </a:extLst>
                </a:hlinkClick>
              </a:rPr>
              <a:t>WEP</a:t>
            </a:r>
            <a:r>
              <a:rPr lang="tr-TR" sz="1100" b="0" i="0" dirty="0">
                <a:solidFill>
                  <a:srgbClr val="FFFFFF"/>
                </a:solidFill>
                <a:effectLst/>
                <a:latin typeface="Arial" panose="020B0604020202020204" pitchFamily="34" charset="0"/>
              </a:rPr>
              <a:t>, </a:t>
            </a:r>
            <a:r>
              <a:rPr lang="tr-TR" sz="1100" b="0" i="0" u="none" strike="noStrike" dirty="0">
                <a:solidFill>
                  <a:srgbClr val="FFFFFF"/>
                </a:solidFill>
                <a:effectLst/>
                <a:latin typeface="Arial" panose="020B0604020202020204" pitchFamily="34" charset="0"/>
                <a:hlinkClick r:id="rId4" tooltip="WPA">
                  <a:extLst>
                    <a:ext uri="{A12FA001-AC4F-418D-AE19-62706E023703}">
                      <ahyp:hlinkClr xmlns:ahyp="http://schemas.microsoft.com/office/drawing/2018/hyperlinkcolor" val="tx"/>
                    </a:ext>
                  </a:extLst>
                </a:hlinkClick>
              </a:rPr>
              <a:t>WPA</a:t>
            </a:r>
            <a:r>
              <a:rPr lang="tr-TR" sz="1100" b="0" i="0" dirty="0">
                <a:solidFill>
                  <a:srgbClr val="FFFFFF"/>
                </a:solidFill>
                <a:effectLst/>
                <a:latin typeface="Arial" panose="020B0604020202020204" pitchFamily="34" charset="0"/>
              </a:rPr>
              <a:t> ve benzeri </a:t>
            </a:r>
            <a:r>
              <a:rPr lang="tr-TR" sz="1100" b="0" i="0" u="none" strike="noStrike" dirty="0">
                <a:solidFill>
                  <a:srgbClr val="FFFFFF"/>
                </a:solidFill>
                <a:effectLst/>
                <a:latin typeface="Arial" panose="020B0604020202020204" pitchFamily="34" charset="0"/>
                <a:hlinkClick r:id="rId5" tooltip="Kablosuz şifreleme yöntemleri">
                  <a:extLst>
                    <a:ext uri="{A12FA001-AC4F-418D-AE19-62706E023703}">
                      <ahyp:hlinkClr xmlns:ahyp="http://schemas.microsoft.com/office/drawing/2018/hyperlinkcolor" val="tx"/>
                    </a:ext>
                  </a:extLst>
                </a:hlinkClick>
              </a:rPr>
              <a:t>kablosuz şifreleme yöntemleri</a:t>
            </a:r>
            <a:r>
              <a:rPr lang="tr-TR" sz="1100" b="0" i="0" dirty="0">
                <a:solidFill>
                  <a:srgbClr val="FFFFFF"/>
                </a:solidFill>
                <a:effectLst/>
                <a:latin typeface="Arial" panose="020B0604020202020204" pitchFamily="34" charset="0"/>
              </a:rPr>
              <a:t> veya </a:t>
            </a:r>
            <a:r>
              <a:rPr lang="tr-TR" sz="1100" b="0" i="0" u="none" strike="noStrike" dirty="0">
                <a:solidFill>
                  <a:srgbClr val="FFFFFF"/>
                </a:solidFill>
                <a:effectLst/>
                <a:latin typeface="Arial" panose="020B0604020202020204" pitchFamily="34" charset="0"/>
                <a:hlinkClick r:id="rId6" tooltip="IEEE 802.1x (sayfa mevcut değil)">
                  <a:extLst>
                    <a:ext uri="{A12FA001-AC4F-418D-AE19-62706E023703}">
                      <ahyp:hlinkClr xmlns:ahyp="http://schemas.microsoft.com/office/drawing/2018/hyperlinkcolor" val="tx"/>
                    </a:ext>
                  </a:extLst>
                </a:hlinkClick>
              </a:rPr>
              <a:t>IEEE 802.1x</a:t>
            </a:r>
            <a:r>
              <a:rPr lang="tr-TR" sz="1100" b="0" i="0" dirty="0">
                <a:solidFill>
                  <a:srgbClr val="FFFFFF"/>
                </a:solidFill>
                <a:effectLst/>
                <a:latin typeface="Arial" panose="020B0604020202020204" pitchFamily="34" charset="0"/>
              </a:rPr>
              <a:t> gibi </a:t>
            </a:r>
            <a:r>
              <a:rPr lang="tr-TR" sz="1100" b="0" i="0" u="none" strike="noStrike" dirty="0">
                <a:solidFill>
                  <a:srgbClr val="FFFFFF"/>
                </a:solidFill>
                <a:effectLst/>
                <a:latin typeface="Arial" panose="020B0604020202020204" pitchFamily="34" charset="0"/>
                <a:hlinkClick r:id="rId7" tooltip="Yetkilendirme">
                  <a:extLst>
                    <a:ext uri="{A12FA001-AC4F-418D-AE19-62706E023703}">
                      <ahyp:hlinkClr xmlns:ahyp="http://schemas.microsoft.com/office/drawing/2018/hyperlinkcolor" val="tx"/>
                    </a:ext>
                  </a:extLst>
                </a:hlinkClick>
              </a:rPr>
              <a:t>yetkilendirme</a:t>
            </a:r>
            <a:r>
              <a:rPr lang="tr-TR" sz="1100" b="0" i="0" dirty="0">
                <a:solidFill>
                  <a:srgbClr val="FFFFFF"/>
                </a:solidFill>
                <a:effectLst/>
                <a:latin typeface="Arial" panose="020B0604020202020204" pitchFamily="34" charset="0"/>
              </a:rPr>
              <a:t> yöntemleriyle çeşitli </a:t>
            </a:r>
            <a:r>
              <a:rPr lang="tr-TR" sz="1100" b="0" i="0" u="none" strike="noStrike" dirty="0">
                <a:solidFill>
                  <a:srgbClr val="FFFFFF"/>
                </a:solidFill>
                <a:effectLst/>
                <a:latin typeface="Arial" panose="020B0604020202020204" pitchFamily="34" charset="0"/>
                <a:hlinkClick r:id="rId8" tooltip="Kablosuz güvenlik (sayfa mevcut değil)">
                  <a:extLst>
                    <a:ext uri="{A12FA001-AC4F-418D-AE19-62706E023703}">
                      <ahyp:hlinkClr xmlns:ahyp="http://schemas.microsoft.com/office/drawing/2018/hyperlinkcolor" val="tx"/>
                    </a:ext>
                  </a:extLst>
                </a:hlinkClick>
              </a:rPr>
              <a:t>güvenlik</a:t>
            </a:r>
            <a:r>
              <a:rPr lang="tr-TR" sz="1100" b="0" i="0" dirty="0">
                <a:solidFill>
                  <a:srgbClr val="FFFFFF"/>
                </a:solidFill>
                <a:effectLst/>
                <a:latin typeface="Arial" panose="020B0604020202020204" pitchFamily="34" charset="0"/>
              </a:rPr>
              <a:t> seçenekleri sunar.</a:t>
            </a:r>
          </a:p>
          <a:p>
            <a:pPr>
              <a:buFont typeface="Arial" panose="020B0604020202020204" pitchFamily="34" charset="0"/>
              <a:buChar char="•"/>
            </a:pPr>
            <a:r>
              <a:rPr lang="tr-TR" sz="1100" b="1" i="0" dirty="0" err="1">
                <a:solidFill>
                  <a:srgbClr val="FFFFFF"/>
                </a:solidFill>
                <a:effectLst/>
                <a:latin typeface="Arial" panose="020B0604020202020204" pitchFamily="34" charset="0"/>
              </a:rPr>
              <a:t>Wi</a:t>
            </a:r>
            <a:r>
              <a:rPr lang="tr-TR" sz="1100" b="1" i="0" dirty="0">
                <a:solidFill>
                  <a:srgbClr val="FFFFFF"/>
                </a:solidFill>
                <a:effectLst/>
                <a:latin typeface="Arial" panose="020B0604020202020204" pitchFamily="34" charset="0"/>
              </a:rPr>
              <a:t>-Fi</a:t>
            </a:r>
            <a:r>
              <a:rPr lang="tr-TR" sz="1100" b="0" i="0" dirty="0">
                <a:solidFill>
                  <a:srgbClr val="FFFFFF"/>
                </a:solidFill>
                <a:effectLst/>
                <a:latin typeface="Arial" panose="020B0604020202020204" pitchFamily="34" charset="0"/>
              </a:rPr>
              <a:t> Global bir standart kümesidir, dünyanın her yerinde aynı şekilde çalışır.</a:t>
            </a:r>
          </a:p>
          <a:p>
            <a:pPr>
              <a:buFont typeface="Arial" panose="020B0604020202020204" pitchFamily="34" charset="0"/>
              <a:buChar char="•"/>
            </a:pPr>
            <a:endParaRPr lang="tr-TR" sz="1100" b="0" i="0" dirty="0">
              <a:solidFill>
                <a:srgbClr val="FFFFFF"/>
              </a:solidFill>
              <a:effectLst/>
              <a:latin typeface="muli"/>
            </a:endParaRPr>
          </a:p>
          <a:p>
            <a:pPr>
              <a:buFont typeface="Arial" panose="020B0604020202020204" pitchFamily="34" charset="0"/>
              <a:buChar char="•"/>
            </a:pPr>
            <a:endParaRPr lang="tr-TR" sz="1100" b="0" i="0" dirty="0">
              <a:solidFill>
                <a:srgbClr val="FFFFFF"/>
              </a:solidFill>
              <a:effectLst/>
              <a:latin typeface="muli"/>
            </a:endParaRPr>
          </a:p>
          <a:p>
            <a:endParaRPr lang="tr-TR" sz="1100" dirty="0">
              <a:solidFill>
                <a:srgbClr val="FFFFFF"/>
              </a:solidFill>
            </a:endParaRPr>
          </a:p>
        </p:txBody>
      </p:sp>
    </p:spTree>
    <p:extLst>
      <p:ext uri="{BB962C8B-B14F-4D97-AF65-F5344CB8AC3E}">
        <p14:creationId xmlns:p14="http://schemas.microsoft.com/office/powerpoint/2010/main" val="2490697491"/>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D5CF290D-9785-9ED1-96B3-B11F6442484E}"/>
              </a:ext>
            </a:extLst>
          </p:cNvPr>
          <p:cNvSpPr>
            <a:spLocks noGrp="1"/>
          </p:cNvSpPr>
          <p:nvPr>
            <p:ph idx="1"/>
          </p:nvPr>
        </p:nvSpPr>
        <p:spPr>
          <a:xfrm>
            <a:off x="943276" y="2050181"/>
            <a:ext cx="10410524" cy="4126782"/>
          </a:xfrm>
        </p:spPr>
        <p:txBody>
          <a:bodyPr>
            <a:normAutofit/>
          </a:bodyPr>
          <a:lstStyle/>
          <a:p>
            <a:r>
              <a:rPr lang="tr-TR" sz="1300" dirty="0">
                <a:solidFill>
                  <a:srgbClr val="FFFFFF"/>
                </a:solidFill>
              </a:rPr>
              <a:t>3)</a:t>
            </a:r>
          </a:p>
          <a:p>
            <a:pPr>
              <a:buFont typeface="Arial" panose="020B0604020202020204" pitchFamily="34" charset="0"/>
              <a:buChar char="•"/>
            </a:pPr>
            <a:r>
              <a:rPr lang="tr-TR" sz="1300" b="0" i="0" dirty="0">
                <a:solidFill>
                  <a:srgbClr val="FFFFFF"/>
                </a:solidFill>
                <a:effectLst/>
                <a:latin typeface="Arial" panose="020B0604020202020204" pitchFamily="34" charset="0"/>
              </a:rPr>
              <a:t>Lisans gerektirmeyen frekans aralıklarında çalıştığı için, </a:t>
            </a:r>
            <a:r>
              <a:rPr lang="tr-TR" sz="1300" b="1" i="0" dirty="0" err="1">
                <a:solidFill>
                  <a:srgbClr val="FFFFFF"/>
                </a:solidFill>
                <a:effectLst/>
                <a:latin typeface="Arial" panose="020B0604020202020204" pitchFamily="34" charset="0"/>
              </a:rPr>
              <a:t>Wi</a:t>
            </a:r>
            <a:r>
              <a:rPr lang="tr-TR" sz="1300" b="1" i="0" dirty="0">
                <a:solidFill>
                  <a:srgbClr val="FFFFFF"/>
                </a:solidFill>
                <a:effectLst/>
                <a:latin typeface="Arial" panose="020B0604020202020204" pitchFamily="34" charset="0"/>
              </a:rPr>
              <a:t>-Fi</a:t>
            </a:r>
            <a:r>
              <a:rPr lang="tr-TR" sz="1300" b="0" i="0" dirty="0">
                <a:solidFill>
                  <a:srgbClr val="FFFFFF"/>
                </a:solidFill>
                <a:effectLst/>
                <a:latin typeface="Arial" panose="020B0604020202020204" pitchFamily="34" charset="0"/>
              </a:rPr>
              <a:t> cihazlar diğer kablosuz cihazlarla çakışabilir veya birbirlerinin iletişimini engelleyebilirler.</a:t>
            </a:r>
          </a:p>
          <a:p>
            <a:pPr>
              <a:buFont typeface="Arial" panose="020B0604020202020204" pitchFamily="34" charset="0"/>
              <a:buChar char="•"/>
            </a:pPr>
            <a:r>
              <a:rPr lang="tr-TR" sz="1300" b="0" i="0" dirty="0">
                <a:solidFill>
                  <a:srgbClr val="FFFFFF"/>
                </a:solidFill>
                <a:effectLst/>
                <a:latin typeface="Arial" panose="020B0604020202020204" pitchFamily="34" charset="0"/>
              </a:rPr>
              <a:t>2.4 GHz frekans aralığında çalışan 802.11b ve 802.11g uyumlu cihazların iletişim kalitesi ve hızı, diğer </a:t>
            </a:r>
            <a:r>
              <a:rPr lang="tr-TR" sz="1300" b="1" i="0" dirty="0" err="1">
                <a:solidFill>
                  <a:srgbClr val="FFFFFF"/>
                </a:solidFill>
                <a:effectLst/>
                <a:latin typeface="Arial" panose="020B0604020202020204" pitchFamily="34" charset="0"/>
              </a:rPr>
              <a:t>Wi</a:t>
            </a:r>
            <a:r>
              <a:rPr lang="tr-TR" sz="1300" b="1" i="0" dirty="0">
                <a:solidFill>
                  <a:srgbClr val="FFFFFF"/>
                </a:solidFill>
                <a:effectLst/>
                <a:latin typeface="Arial" panose="020B0604020202020204" pitchFamily="34" charset="0"/>
              </a:rPr>
              <a:t>-Fi</a:t>
            </a:r>
            <a:r>
              <a:rPr lang="tr-TR" sz="1300" b="0" i="0" dirty="0">
                <a:solidFill>
                  <a:srgbClr val="FFFFFF"/>
                </a:solidFill>
                <a:effectLst/>
                <a:latin typeface="Arial" panose="020B0604020202020204" pitchFamily="34" charset="0"/>
              </a:rPr>
              <a:t> cihazlar dışında, </a:t>
            </a:r>
            <a:r>
              <a:rPr lang="tr-TR" sz="1300" dirty="0">
                <a:solidFill>
                  <a:srgbClr val="FFFFFF"/>
                </a:solidFill>
                <a:latin typeface="Arial" panose="020B0604020202020204" pitchFamily="34" charset="0"/>
              </a:rPr>
              <a:t>Bluetooth</a:t>
            </a:r>
            <a:r>
              <a:rPr lang="tr-TR" sz="1300" b="0" i="0" dirty="0">
                <a:solidFill>
                  <a:srgbClr val="FFFFFF"/>
                </a:solidFill>
                <a:effectLst/>
                <a:latin typeface="Arial" panose="020B0604020202020204" pitchFamily="34" charset="0"/>
              </a:rPr>
              <a:t>, </a:t>
            </a:r>
            <a:r>
              <a:rPr lang="tr-TR" sz="1300" dirty="0">
                <a:solidFill>
                  <a:srgbClr val="FFFFFF"/>
                </a:solidFill>
                <a:latin typeface="Arial" panose="020B0604020202020204" pitchFamily="34" charset="0"/>
              </a:rPr>
              <a:t>mikrodalga fırın</a:t>
            </a:r>
            <a:r>
              <a:rPr lang="tr-TR" sz="1300" b="0" i="0" dirty="0">
                <a:solidFill>
                  <a:srgbClr val="FFFFFF"/>
                </a:solidFill>
                <a:effectLst/>
                <a:latin typeface="Arial" panose="020B0604020202020204" pitchFamily="34" charset="0"/>
              </a:rPr>
              <a:t>, </a:t>
            </a:r>
            <a:r>
              <a:rPr lang="tr-TR" sz="1300" dirty="0">
                <a:solidFill>
                  <a:srgbClr val="FFFFFF"/>
                </a:solidFill>
                <a:latin typeface="Arial" panose="020B0604020202020204" pitchFamily="34" charset="0"/>
              </a:rPr>
              <a:t>telsiz telefon</a:t>
            </a:r>
            <a:r>
              <a:rPr lang="tr-TR" sz="1300" b="0" i="0" dirty="0">
                <a:solidFill>
                  <a:srgbClr val="FFFFFF"/>
                </a:solidFill>
                <a:effectLst/>
                <a:latin typeface="Arial" panose="020B0604020202020204" pitchFamily="34" charset="0"/>
              </a:rPr>
              <a:t>, bazı </a:t>
            </a:r>
            <a:r>
              <a:rPr lang="tr-TR" sz="1300" b="0" i="0" u="none" strike="noStrike" dirty="0">
                <a:solidFill>
                  <a:srgbClr val="FFFFFF"/>
                </a:solidFill>
                <a:effectLst/>
                <a:latin typeface="Arial" panose="020B0604020202020204" pitchFamily="34" charset="0"/>
              </a:rPr>
              <a:t>telsizler</a:t>
            </a:r>
            <a:r>
              <a:rPr lang="tr-TR" sz="1300" dirty="0">
                <a:solidFill>
                  <a:srgbClr val="FFFFFF"/>
                </a:solidFill>
                <a:latin typeface="Arial" panose="020B0604020202020204" pitchFamily="34" charset="0"/>
              </a:rPr>
              <a:t> </a:t>
            </a:r>
            <a:r>
              <a:rPr lang="tr-TR" sz="1300" b="0" i="0" dirty="0">
                <a:solidFill>
                  <a:srgbClr val="FFFFFF"/>
                </a:solidFill>
                <a:effectLst/>
                <a:latin typeface="Arial" panose="020B0604020202020204" pitchFamily="34" charset="0"/>
              </a:rPr>
              <a:t>ve benzeri radyo sinyalleriyle çalışan cihazlar tarafından düşürülebilir veya tamamen engellenebilir.</a:t>
            </a:r>
          </a:p>
          <a:p>
            <a:pPr>
              <a:buFont typeface="Arial" panose="020B0604020202020204" pitchFamily="34" charset="0"/>
              <a:buChar char="•"/>
            </a:pPr>
            <a:r>
              <a:rPr lang="tr-TR" sz="1300" b="1" i="0" dirty="0" err="1">
                <a:solidFill>
                  <a:srgbClr val="FFFFFF"/>
                </a:solidFill>
                <a:effectLst/>
                <a:latin typeface="Arial" panose="020B0604020202020204" pitchFamily="34" charset="0"/>
              </a:rPr>
              <a:t>Wi</a:t>
            </a:r>
            <a:r>
              <a:rPr lang="tr-TR" sz="1300" b="1" i="0" dirty="0">
                <a:solidFill>
                  <a:srgbClr val="FFFFFF"/>
                </a:solidFill>
                <a:effectLst/>
                <a:latin typeface="Arial" panose="020B0604020202020204" pitchFamily="34" charset="0"/>
              </a:rPr>
              <a:t>-Fi</a:t>
            </a:r>
            <a:r>
              <a:rPr lang="tr-TR" sz="1300" b="0" i="0" dirty="0">
                <a:solidFill>
                  <a:srgbClr val="FFFFFF"/>
                </a:solidFill>
                <a:effectLst/>
                <a:latin typeface="Arial" panose="020B0604020202020204" pitchFamily="34" charset="0"/>
              </a:rPr>
              <a:t> için yapılan uluslararası düzenlemelerin tümü aynı olmadığı için değişik ülkeler için üretilen cihazların bazı kanallarda uyumsuzluk çıkarması olasıdır.</a:t>
            </a:r>
          </a:p>
          <a:p>
            <a:pPr>
              <a:buFont typeface="Arial" panose="020B0604020202020204" pitchFamily="34" charset="0"/>
              <a:buChar char="•"/>
            </a:pPr>
            <a:r>
              <a:rPr lang="tr-TR" sz="1300" b="0" i="0" dirty="0">
                <a:solidFill>
                  <a:srgbClr val="FFFFFF"/>
                </a:solidFill>
                <a:effectLst/>
                <a:latin typeface="Arial" panose="020B0604020202020204" pitchFamily="34" charset="0"/>
              </a:rPr>
              <a:t>Diğer standartlara göre güç tüketimi oldukça yüksektir.</a:t>
            </a:r>
          </a:p>
          <a:p>
            <a:pPr>
              <a:buFont typeface="Arial" panose="020B0604020202020204" pitchFamily="34" charset="0"/>
              <a:buChar char="•"/>
            </a:pPr>
            <a:r>
              <a:rPr lang="tr-TR" sz="1300" b="0" i="0" dirty="0">
                <a:solidFill>
                  <a:srgbClr val="FFFFFF"/>
                </a:solidFill>
                <a:effectLst/>
                <a:latin typeface="Arial" panose="020B0604020202020204" pitchFamily="34" charset="0"/>
              </a:rPr>
              <a:t>Kablosuz olsa dahi gereksinimleri çoktur.</a:t>
            </a:r>
          </a:p>
          <a:p>
            <a:pPr>
              <a:buFont typeface="Arial" panose="020B0604020202020204" pitchFamily="34" charset="0"/>
              <a:buChar char="•"/>
            </a:pPr>
            <a:r>
              <a:rPr lang="tr-TR" sz="1300" b="0" i="0" dirty="0">
                <a:solidFill>
                  <a:srgbClr val="FFFFFF"/>
                </a:solidFill>
                <a:effectLst/>
                <a:latin typeface="Arial" panose="020B0604020202020204" pitchFamily="34" charset="0"/>
              </a:rPr>
              <a:t>En yaygın kablosuz şifreleme standardı, </a:t>
            </a:r>
            <a:r>
              <a:rPr lang="tr-TR" sz="1300" b="0" i="0" dirty="0" err="1">
                <a:solidFill>
                  <a:srgbClr val="FFFFFF"/>
                </a:solidFill>
                <a:effectLst/>
                <a:latin typeface="Arial" panose="020B0604020202020204" pitchFamily="34" charset="0"/>
              </a:rPr>
              <a:t>WEP'in</a:t>
            </a:r>
            <a:r>
              <a:rPr lang="tr-TR" sz="1300" b="0" i="0" dirty="0">
                <a:solidFill>
                  <a:srgbClr val="FFFFFF"/>
                </a:solidFill>
                <a:effectLst/>
                <a:latin typeface="Arial" panose="020B0604020202020204" pitchFamily="34" charset="0"/>
              </a:rPr>
              <a:t>, düzgün yapılandırıldığında bile kolaylıkla kırılabildiği görülmüştür. 2003 te cihazlarda kullanılmaya başlanan WPA ve WPA2 şifreleme standartları ise bu sorunu çözmeyi amaçlamıştır.</a:t>
            </a:r>
          </a:p>
          <a:p>
            <a:pPr>
              <a:buFont typeface="Arial" panose="020B0604020202020204" pitchFamily="34" charset="0"/>
              <a:buChar char="•"/>
            </a:pPr>
            <a:r>
              <a:rPr lang="tr-TR" sz="1300" b="0" i="0" dirty="0" err="1">
                <a:solidFill>
                  <a:srgbClr val="FFFFFF"/>
                </a:solidFill>
                <a:effectLst/>
                <a:latin typeface="Arial" panose="020B0604020202020204" pitchFamily="34" charset="0"/>
              </a:rPr>
              <a:t>Wi</a:t>
            </a:r>
            <a:r>
              <a:rPr lang="tr-TR" sz="1300" b="0" i="0" dirty="0">
                <a:solidFill>
                  <a:srgbClr val="FFFFFF"/>
                </a:solidFill>
                <a:effectLst/>
                <a:latin typeface="Arial" panose="020B0604020202020204" pitchFamily="34" charset="0"/>
              </a:rPr>
              <a:t>-Fi kullanıcılarının küçük bir kısmı, </a:t>
            </a:r>
            <a:r>
              <a:rPr lang="tr-TR" sz="1300" b="0" i="0" dirty="0" err="1">
                <a:solidFill>
                  <a:srgbClr val="FFFFFF"/>
                </a:solidFill>
                <a:effectLst/>
                <a:latin typeface="Arial" panose="020B0604020202020204" pitchFamily="34" charset="0"/>
              </a:rPr>
              <a:t>Wi</a:t>
            </a:r>
            <a:r>
              <a:rPr lang="tr-TR" sz="1300" b="0" i="0" dirty="0">
                <a:solidFill>
                  <a:srgbClr val="FFFFFF"/>
                </a:solidFill>
                <a:effectLst/>
                <a:latin typeface="Arial" panose="020B0604020202020204" pitchFamily="34" charset="0"/>
              </a:rPr>
              <a:t>-Fi kullandıktan sonra bazı sağlık sorunlarıyla karşılaştıklarını bildirmişlerdir. </a:t>
            </a:r>
            <a:r>
              <a:rPr lang="tr-TR" sz="1300" b="0" i="1" dirty="0" err="1">
                <a:solidFill>
                  <a:srgbClr val="FFFFFF"/>
                </a:solidFill>
                <a:effectLst/>
                <a:latin typeface="Arial" panose="020B0604020202020204" pitchFamily="34" charset="0"/>
              </a:rPr>
              <a:t>Wi</a:t>
            </a:r>
            <a:r>
              <a:rPr lang="tr-TR" sz="1300" b="0" i="1" dirty="0">
                <a:solidFill>
                  <a:srgbClr val="FFFFFF"/>
                </a:solidFill>
                <a:effectLst/>
                <a:latin typeface="Arial" panose="020B0604020202020204" pitchFamily="34" charset="0"/>
              </a:rPr>
              <a:t>-Fi hastalığı</a:t>
            </a:r>
            <a:r>
              <a:rPr lang="tr-TR" sz="1300" b="0" i="0" dirty="0">
                <a:solidFill>
                  <a:srgbClr val="FFFFFF"/>
                </a:solidFill>
                <a:effectLst/>
                <a:latin typeface="Arial" panose="020B0604020202020204" pitchFamily="34" charset="0"/>
              </a:rPr>
              <a:t> veya </a:t>
            </a:r>
            <a:r>
              <a:rPr lang="tr-TR" sz="1300" b="0" i="1" dirty="0" err="1">
                <a:solidFill>
                  <a:srgbClr val="FFFFFF"/>
                </a:solidFill>
                <a:effectLst/>
                <a:latin typeface="Arial" panose="020B0604020202020204" pitchFamily="34" charset="0"/>
              </a:rPr>
              <a:t>Wi</a:t>
            </a:r>
            <a:r>
              <a:rPr lang="tr-TR" sz="1300" b="0" i="1" dirty="0">
                <a:solidFill>
                  <a:srgbClr val="FFFFFF"/>
                </a:solidFill>
                <a:effectLst/>
                <a:latin typeface="Arial" panose="020B0604020202020204" pitchFamily="34" charset="0"/>
              </a:rPr>
              <a:t>-Fi duyarlılığı</a:t>
            </a:r>
            <a:r>
              <a:rPr lang="tr-TR" sz="1300" b="0" i="0" dirty="0">
                <a:solidFill>
                  <a:srgbClr val="FFFFFF"/>
                </a:solidFill>
                <a:effectLst/>
                <a:latin typeface="Arial" panose="020B0604020202020204" pitchFamily="34" charset="0"/>
              </a:rPr>
              <a:t>nın, olağandışı baş ağrısıyla birlikte şu belirtileri gösterdiği bildirilmiştir: mide bulantısı, kalpte ritim düzensizliği, denge kaybı ve baş dönmesi, göğüs ağrısı, aşırı stres, panik atak ve idrak ile ilgili sorunlar. Bazı sağlık uzmanları, bu sağlık sorunlarını nörolojik unsurlarla açıklamıştır.</a:t>
            </a:r>
          </a:p>
          <a:p>
            <a:endParaRPr lang="tr-TR" sz="1300" dirty="0">
              <a:solidFill>
                <a:srgbClr val="FFFFFF"/>
              </a:solidFill>
            </a:endParaRPr>
          </a:p>
        </p:txBody>
      </p:sp>
    </p:spTree>
    <p:extLst>
      <p:ext uri="{BB962C8B-B14F-4D97-AF65-F5344CB8AC3E}">
        <p14:creationId xmlns:p14="http://schemas.microsoft.com/office/powerpoint/2010/main" val="1558562142"/>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C2C7E3F4-DE43-58F6-5433-B7708328E07A}"/>
              </a:ext>
            </a:extLst>
          </p:cNvPr>
          <p:cNvSpPr>
            <a:spLocks noGrp="1"/>
          </p:cNvSpPr>
          <p:nvPr>
            <p:ph type="title"/>
          </p:nvPr>
        </p:nvSpPr>
        <p:spPr>
          <a:xfrm>
            <a:off x="838200" y="963877"/>
            <a:ext cx="3494362" cy="4930246"/>
          </a:xfrm>
        </p:spPr>
        <p:txBody>
          <a:bodyPr>
            <a:normAutofit/>
          </a:bodyPr>
          <a:lstStyle/>
          <a:p>
            <a:pPr algn="r"/>
            <a:r>
              <a:rPr lang="tr-TR" dirty="0"/>
              <a:t>Kaynakça</a:t>
            </a:r>
          </a:p>
        </p:txBody>
      </p:sp>
      <p:cxnSp>
        <p:nvCxnSpPr>
          <p:cNvPr id="17"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C0C1C97B-0E28-3FA6-00C6-F6776E7572FE}"/>
              </a:ext>
            </a:extLst>
          </p:cNvPr>
          <p:cNvSpPr>
            <a:spLocks noGrp="1"/>
          </p:cNvSpPr>
          <p:nvPr>
            <p:ph idx="1"/>
          </p:nvPr>
        </p:nvSpPr>
        <p:spPr>
          <a:xfrm>
            <a:off x="4976031" y="963877"/>
            <a:ext cx="6377769" cy="4930246"/>
          </a:xfrm>
        </p:spPr>
        <p:txBody>
          <a:bodyPr anchor="ctr">
            <a:normAutofit/>
          </a:bodyPr>
          <a:lstStyle/>
          <a:p>
            <a:r>
              <a:rPr lang="tr-TR" sz="2400" dirty="0">
                <a:hlinkClick r:id="rId2"/>
              </a:rPr>
              <a:t>https://www.technopat.net/2012/04/03/dunden-bugune-butun-yonleriyle-bluetooth/</a:t>
            </a:r>
            <a:endParaRPr lang="tr-TR" sz="2400" dirty="0"/>
          </a:p>
          <a:p>
            <a:r>
              <a:rPr lang="tr-TR" sz="2400" dirty="0">
                <a:hlinkClick r:id="rId3"/>
              </a:rPr>
              <a:t>https://www.ticimax.com/blog/nfc-nedir-nasil-kullanilir-nfc-hakkinda-bilmeniz-gerekenler</a:t>
            </a:r>
            <a:endParaRPr lang="tr-TR" sz="2400" dirty="0"/>
          </a:p>
          <a:p>
            <a:r>
              <a:rPr lang="tr-TR" sz="2400" dirty="0">
                <a:hlinkClick r:id="rId4"/>
              </a:rPr>
              <a:t>https://www.webtekno.com/nfc-nedir-nasil-kullanilir-h88991.html</a:t>
            </a:r>
            <a:endParaRPr lang="tr-TR" sz="2400" dirty="0"/>
          </a:p>
          <a:p>
            <a:r>
              <a:rPr lang="tr-TR" sz="2400" dirty="0">
                <a:hlinkClick r:id="rId5"/>
              </a:rPr>
              <a:t>https://www.vargonen.com/blog/wi-fi-nedir-wifi-teknolojisi/</a:t>
            </a:r>
            <a:endParaRPr lang="tr-TR" sz="2400" dirty="0"/>
          </a:p>
          <a:p>
            <a:r>
              <a:rPr lang="tr-TR" sz="2400" dirty="0">
                <a:hlinkClick r:id="rId6"/>
              </a:rPr>
              <a:t>https://www.netser.com.tr/tr/blog/nfc-nedir</a:t>
            </a:r>
            <a:endParaRPr lang="tr-TR" sz="2400" dirty="0"/>
          </a:p>
          <a:p>
            <a:endParaRPr lang="tr-TR" sz="2400" dirty="0"/>
          </a:p>
        </p:txBody>
      </p:sp>
    </p:spTree>
    <p:extLst>
      <p:ext uri="{BB962C8B-B14F-4D97-AF65-F5344CB8AC3E}">
        <p14:creationId xmlns:p14="http://schemas.microsoft.com/office/powerpoint/2010/main" val="2373525878"/>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E6359FEC-2C50-CE32-14CB-8BF3BFD176EC}"/>
              </a:ext>
            </a:extLst>
          </p:cNvPr>
          <p:cNvSpPr>
            <a:spLocks noGrp="1"/>
          </p:cNvSpPr>
          <p:nvPr>
            <p:ph type="title"/>
          </p:nvPr>
        </p:nvSpPr>
        <p:spPr>
          <a:xfrm>
            <a:off x="943276" y="712268"/>
            <a:ext cx="10410524" cy="1193533"/>
          </a:xfrm>
        </p:spPr>
        <p:txBody>
          <a:bodyPr>
            <a:normAutofit/>
          </a:bodyPr>
          <a:lstStyle/>
          <a:p>
            <a:r>
              <a:rPr lang="tr-TR">
                <a:solidFill>
                  <a:srgbClr val="FFFFFF"/>
                </a:solidFill>
              </a:rPr>
              <a:t>Hazırlayanlar</a:t>
            </a:r>
          </a:p>
        </p:txBody>
      </p:sp>
      <p:cxnSp>
        <p:nvCxnSpPr>
          <p:cNvPr id="10"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E989ABC2-C4DE-FA2B-2C41-99C4F2BACD16}"/>
              </a:ext>
            </a:extLst>
          </p:cNvPr>
          <p:cNvSpPr>
            <a:spLocks noGrp="1"/>
          </p:cNvSpPr>
          <p:nvPr>
            <p:ph idx="1"/>
          </p:nvPr>
        </p:nvSpPr>
        <p:spPr>
          <a:xfrm>
            <a:off x="943276" y="2050181"/>
            <a:ext cx="10410524" cy="4126782"/>
          </a:xfrm>
        </p:spPr>
        <p:txBody>
          <a:bodyPr>
            <a:normAutofit/>
          </a:bodyPr>
          <a:lstStyle/>
          <a:p>
            <a:r>
              <a:rPr lang="tr-TR" sz="2400" dirty="0">
                <a:solidFill>
                  <a:srgbClr val="FFFFFF"/>
                </a:solidFill>
              </a:rPr>
              <a:t>İlke Cem Akın -193405003</a:t>
            </a:r>
          </a:p>
          <a:p>
            <a:r>
              <a:rPr lang="tr-TR" sz="2400" dirty="0">
                <a:solidFill>
                  <a:srgbClr val="FFFFFF"/>
                </a:solidFill>
              </a:rPr>
              <a:t>Ramazan Kapar - 193405032</a:t>
            </a:r>
          </a:p>
        </p:txBody>
      </p:sp>
    </p:spTree>
    <p:extLst>
      <p:ext uri="{BB962C8B-B14F-4D97-AF65-F5344CB8AC3E}">
        <p14:creationId xmlns:p14="http://schemas.microsoft.com/office/powerpoint/2010/main" val="148462246"/>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BE89707F-2A3E-0BD2-F4AB-40AA133B843E}"/>
              </a:ext>
            </a:extLst>
          </p:cNvPr>
          <p:cNvSpPr>
            <a:spLocks noGrp="1"/>
          </p:cNvSpPr>
          <p:nvPr>
            <p:ph idx="1"/>
          </p:nvPr>
        </p:nvSpPr>
        <p:spPr>
          <a:xfrm>
            <a:off x="4976031" y="963877"/>
            <a:ext cx="6377769" cy="4930246"/>
          </a:xfrm>
        </p:spPr>
        <p:txBody>
          <a:bodyPr anchor="ctr">
            <a:normAutofit/>
          </a:bodyPr>
          <a:lstStyle/>
          <a:p>
            <a:r>
              <a:rPr lang="tr-TR" sz="1700" b="0" i="0">
                <a:effectLst/>
                <a:latin typeface="Helvetica Neue"/>
              </a:rPr>
              <a:t>Kısa dalga boyuna sahip radyo dalgalarını kullanarak, hem alıcı hem verici mikroçipler içeren iki veya daha fazla cihazı birbirine bağlar ve </a:t>
            </a:r>
            <a:r>
              <a:rPr lang="tr-TR" sz="1700" b="1" i="0">
                <a:effectLst/>
                <a:latin typeface="Helvetica Neue"/>
              </a:rPr>
              <a:t>kablosuz kişisel alan ağları (WPAN)</a:t>
            </a:r>
            <a:r>
              <a:rPr lang="tr-TR" sz="1700" b="0" i="0">
                <a:effectLst/>
                <a:latin typeface="Helvetica Neue"/>
              </a:rPr>
              <a:t> oluşturarak kısa mesafede haberleşme ve veri alışverişi imkanı sunar.</a:t>
            </a:r>
          </a:p>
          <a:p>
            <a:endParaRPr lang="tr-TR" sz="1700" b="0" i="0">
              <a:effectLst/>
              <a:latin typeface="Helvetica Neue"/>
            </a:endParaRPr>
          </a:p>
          <a:p>
            <a:r>
              <a:rPr lang="tr-TR" sz="1700" b="0" i="0">
                <a:effectLst/>
                <a:latin typeface="Helvetica Neue"/>
              </a:rPr>
              <a:t>İletişim radyo dalgaları ile sağlandığı için cihazların birbirlerinin görüş alanında bulunmaları gerekmez. Etki alanı 10 metredir, fakat bu mesafe çeşitli yollarla 100 metreye kadar çıkarılabilir.</a:t>
            </a:r>
          </a:p>
          <a:p>
            <a:endParaRPr lang="tr-TR" sz="1700">
              <a:latin typeface="Helvetica Neue"/>
            </a:endParaRPr>
          </a:p>
          <a:p>
            <a:r>
              <a:rPr lang="tr-TR" sz="1700" b="0" i="0">
                <a:effectLst/>
                <a:latin typeface="Helvetica Neue"/>
              </a:rPr>
              <a:t>Bluetooth’un teknik özellikleri ve kullanılacak protokollerin son şekli</a:t>
            </a:r>
            <a:r>
              <a:rPr lang="tr-TR" sz="1700" b="1" i="0">
                <a:effectLst/>
                <a:latin typeface="Helvetica Neue"/>
              </a:rPr>
              <a:t>, Bluetooth</a:t>
            </a:r>
            <a:r>
              <a:rPr lang="tr-TR" sz="1700" b="0" i="0">
                <a:effectLst/>
                <a:latin typeface="Helvetica Neue"/>
              </a:rPr>
              <a:t> </a:t>
            </a:r>
            <a:r>
              <a:rPr lang="tr-TR" sz="1700" b="1" i="0">
                <a:effectLst/>
                <a:latin typeface="Helvetica Neue"/>
              </a:rPr>
              <a:t>SIG (Bluetooth Özel Çalışma Grubu)</a:t>
            </a:r>
            <a:r>
              <a:rPr lang="tr-TR" sz="1700" b="0" i="0">
                <a:effectLst/>
                <a:latin typeface="Helvetica Neue"/>
              </a:rPr>
              <a:t> tarafından belirlenir. 1998 yılında Ericsson, IBM, Intel, Toshiba ve Nokia tarafından kurulan SIG bünyesinde bugün 14 binden fazla şirket bulunmaktadır.</a:t>
            </a:r>
            <a:endParaRPr lang="tr-TR" sz="1700">
              <a:latin typeface="Helvetica Neue"/>
            </a:endParaRPr>
          </a:p>
        </p:txBody>
      </p:sp>
    </p:spTree>
    <p:extLst>
      <p:ext uri="{BB962C8B-B14F-4D97-AF65-F5344CB8AC3E}">
        <p14:creationId xmlns:p14="http://schemas.microsoft.com/office/powerpoint/2010/main" val="4208330948"/>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84C27764-64E9-DEA9-ECD3-C8EEB7DA065A}"/>
              </a:ext>
            </a:extLst>
          </p:cNvPr>
          <p:cNvSpPr>
            <a:spLocks noGrp="1"/>
          </p:cNvSpPr>
          <p:nvPr>
            <p:ph type="title"/>
          </p:nvPr>
        </p:nvSpPr>
        <p:spPr>
          <a:xfrm>
            <a:off x="838200" y="963877"/>
            <a:ext cx="3494362" cy="4930246"/>
          </a:xfrm>
        </p:spPr>
        <p:txBody>
          <a:bodyPr>
            <a:normAutofit/>
          </a:bodyPr>
          <a:lstStyle/>
          <a:p>
            <a:pPr algn="r"/>
            <a:r>
              <a:rPr lang="tr-TR" dirty="0"/>
              <a:t> Nasıl Çalışır</a:t>
            </a:r>
            <a:endParaRPr lang="tr-T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BCD028D4-0597-8135-0F3F-037D3F352B2A}"/>
              </a:ext>
            </a:extLst>
          </p:cNvPr>
          <p:cNvSpPr>
            <a:spLocks noGrp="1"/>
          </p:cNvSpPr>
          <p:nvPr>
            <p:ph idx="1"/>
          </p:nvPr>
        </p:nvSpPr>
        <p:spPr>
          <a:xfrm>
            <a:off x="4976031" y="963877"/>
            <a:ext cx="6377769" cy="4930246"/>
          </a:xfrm>
        </p:spPr>
        <p:txBody>
          <a:bodyPr anchor="ctr">
            <a:normAutofit/>
          </a:bodyPr>
          <a:lstStyle/>
          <a:p>
            <a:r>
              <a:rPr lang="tr-TR" sz="2200" b="0" i="0">
                <a:effectLst/>
                <a:latin typeface="Helvetica Neue"/>
              </a:rPr>
              <a:t>Bluetooth, taşıma modülasyonu olarak </a:t>
            </a:r>
            <a:r>
              <a:rPr lang="tr-TR" sz="2200" b="1" i="0">
                <a:effectLst/>
                <a:latin typeface="Helvetica Neue"/>
              </a:rPr>
              <a:t>Gauss Tipi Frekans Kayma Modeli’ni (GFSK)</a:t>
            </a:r>
            <a:r>
              <a:rPr lang="tr-TR" sz="2200" b="0" i="0">
                <a:effectLst/>
                <a:latin typeface="Helvetica Neue"/>
              </a:rPr>
              <a:t>, radyo frekansı iletişim modülasyonu olarak  </a:t>
            </a:r>
            <a:r>
              <a:rPr lang="tr-TR" sz="2200" b="1" i="0">
                <a:effectLst/>
                <a:latin typeface="Helvetica Neue"/>
              </a:rPr>
              <a:t>Frekans Atlamalı Yayılmış Spektrum (FHSS) </a:t>
            </a:r>
            <a:r>
              <a:rPr lang="tr-TR" sz="2200" b="0" i="0">
                <a:effectLst/>
                <a:latin typeface="Helvetica Neue"/>
              </a:rPr>
              <a:t>protokolünü kullanır.</a:t>
            </a:r>
          </a:p>
          <a:p>
            <a:endParaRPr lang="tr-TR" sz="2200" b="0" i="0">
              <a:effectLst/>
              <a:latin typeface="Helvetica Neue"/>
            </a:endParaRPr>
          </a:p>
          <a:p>
            <a:r>
              <a:rPr lang="tr-TR" sz="2200" b="0" i="0">
                <a:effectLst/>
                <a:latin typeface="Helvetica Neue"/>
              </a:rPr>
              <a:t>Veri alışverişi, lisans gerektirmeyen </a:t>
            </a:r>
            <a:r>
              <a:rPr lang="tr-TR" sz="2200" b="1" i="0">
                <a:effectLst/>
                <a:latin typeface="Helvetica Neue"/>
              </a:rPr>
              <a:t>ISM (Endüstriyel Bilimsel Medikal Radyo Bandı)</a:t>
            </a:r>
            <a:r>
              <a:rPr lang="tr-TR" sz="2200" b="0" i="0">
                <a:effectLst/>
                <a:latin typeface="Helvetica Neue"/>
              </a:rPr>
              <a:t> üzerinde 2.4 GHz frekanks bandında gerçekleşir. ISM’nin oldukça sık kullanılan bir bant olması nedeniyle, 2.4 GHz bandı her biri 1 MHz’lik toplam 79 kanala bölünür. Veriler bu kanallar üzerinden veri paketleri şeklinde gönderilir ve bu paketler veri blokları tarafından kontrol edilir.</a:t>
            </a:r>
            <a:endParaRPr lang="tr-TR" sz="2200"/>
          </a:p>
        </p:txBody>
      </p:sp>
    </p:spTree>
    <p:extLst>
      <p:ext uri="{BB962C8B-B14F-4D97-AF65-F5344CB8AC3E}">
        <p14:creationId xmlns:p14="http://schemas.microsoft.com/office/powerpoint/2010/main" val="3387830785"/>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2052" name="Rectangle 70">
            <a:extLst>
              <a:ext uri="{FF2B5EF4-FFF2-40B4-BE49-F238E27FC236}">
                <a16:creationId xmlns:a16="http://schemas.microsoft.com/office/drawing/2014/main" id="{B0792D4F-247E-46FE-85FC-881DEFA41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cxnSp>
        <p:nvCxnSpPr>
          <p:cNvPr id="2053" name="Straight Connector 72">
            <a:extLst>
              <a:ext uri="{FF2B5EF4-FFF2-40B4-BE49-F238E27FC236}">
                <a16:creationId xmlns:a16="http://schemas.microsoft.com/office/drawing/2014/main" id="{CE272F12-AF86-441A-BC1B-C014BBBF85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5488" y="822960"/>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1CFBF4E8-4F18-94D1-06F0-F1DAD77369DB}"/>
              </a:ext>
            </a:extLst>
          </p:cNvPr>
          <p:cNvSpPr>
            <a:spLocks noGrp="1"/>
          </p:cNvSpPr>
          <p:nvPr>
            <p:ph idx="1"/>
          </p:nvPr>
        </p:nvSpPr>
        <p:spPr>
          <a:xfrm>
            <a:off x="841248" y="2048256"/>
            <a:ext cx="5157216" cy="4123944"/>
          </a:xfrm>
        </p:spPr>
        <p:txBody>
          <a:bodyPr anchor="t">
            <a:normAutofit/>
          </a:bodyPr>
          <a:lstStyle/>
          <a:p>
            <a:r>
              <a:rPr lang="tr-TR" sz="1700" b="0" i="0">
                <a:effectLst/>
                <a:latin typeface="Helvetica Neue"/>
              </a:rPr>
              <a:t>FHSS protokolü, bu kanallar arasında saniyede 800 sıçrama yapılmasını sağlar, diğer bir deyişle saniyede 800 kere kanal değiştirilir; böylece veriler parazitlerden ve diğer dış etkilerden korunur ve olası saldırıların önüne geçilerek güvenli bir şekilde gönderilmeleri sağlanır.</a:t>
            </a:r>
          </a:p>
          <a:p>
            <a:endParaRPr lang="tr-TR" sz="1700" b="0" i="0">
              <a:effectLst/>
              <a:latin typeface="Helvetica Neue"/>
            </a:endParaRPr>
          </a:p>
          <a:p>
            <a:r>
              <a:rPr lang="tr-TR" sz="1700" b="0" i="0">
                <a:effectLst/>
                <a:latin typeface="Helvetica Neue"/>
              </a:rPr>
              <a:t>Bluetooth destekli cihazların birbirlerine bağlanarak oluşturdukları ağa </a:t>
            </a:r>
            <a:r>
              <a:rPr lang="tr-TR" sz="1700" b="1" i="0">
                <a:effectLst/>
                <a:latin typeface="Helvetica Neue"/>
              </a:rPr>
              <a:t>piconet</a:t>
            </a:r>
            <a:r>
              <a:rPr lang="tr-TR" sz="1700" b="0" i="0">
                <a:effectLst/>
                <a:latin typeface="Helvetica Neue"/>
              </a:rPr>
              <a:t> adı verilir. Bir cihaz aynı piconet içinde maksimum 7 cihaza bağlanabilir. Bu cihazlar duruma göre </a:t>
            </a:r>
            <a:r>
              <a:rPr lang="tr-TR" sz="1700" b="1" i="0">
                <a:effectLst/>
                <a:latin typeface="Helvetica Neue"/>
              </a:rPr>
              <a:t>master</a:t>
            </a:r>
            <a:r>
              <a:rPr lang="tr-TR" sz="1700" b="0" i="0">
                <a:effectLst/>
                <a:latin typeface="Helvetica Neue"/>
              </a:rPr>
              <a:t> veya </a:t>
            </a:r>
            <a:r>
              <a:rPr lang="tr-TR" sz="1700" b="1" i="0">
                <a:effectLst/>
                <a:latin typeface="Helvetica Neue"/>
              </a:rPr>
              <a:t>slave</a:t>
            </a:r>
            <a:r>
              <a:rPr lang="tr-TR" sz="1700" b="0" i="0">
                <a:effectLst/>
                <a:latin typeface="Helvetica Neue"/>
              </a:rPr>
              <a:t> adını alırlar. Master durumundaki cihaz, iletişimi organize eder ve gerekli yönlendirmelerde bulunur.</a:t>
            </a:r>
            <a:endParaRPr lang="tr-TR" sz="1700"/>
          </a:p>
        </p:txBody>
      </p:sp>
      <p:pic>
        <p:nvPicPr>
          <p:cNvPr id="2050" name="Picture 2" descr="A typical Bluetooth Piconet | Download Scientific Diagram">
            <a:extLst>
              <a:ext uri="{FF2B5EF4-FFF2-40B4-BE49-F238E27FC236}">
                <a16:creationId xmlns:a16="http://schemas.microsoft.com/office/drawing/2014/main" id="{E9B4ED82-10BB-43CE-DCAE-00ED8C2BDE4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693408" y="1444547"/>
            <a:ext cx="4945964" cy="3996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9573614"/>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69A91267-85DE-55F2-08D6-1CAC5999AFF0}"/>
              </a:ext>
            </a:extLst>
          </p:cNvPr>
          <p:cNvSpPr>
            <a:spLocks noGrp="1"/>
          </p:cNvSpPr>
          <p:nvPr>
            <p:ph type="title"/>
          </p:nvPr>
        </p:nvSpPr>
        <p:spPr>
          <a:xfrm>
            <a:off x="838200" y="963877"/>
            <a:ext cx="3494362" cy="4930246"/>
          </a:xfrm>
        </p:spPr>
        <p:txBody>
          <a:bodyPr>
            <a:normAutofit/>
          </a:bodyPr>
          <a:lstStyle/>
          <a:p>
            <a:pPr algn="r"/>
            <a:r>
              <a:rPr lang="tr-TR" dirty="0"/>
              <a:t> Kullanım Yerleri</a:t>
            </a:r>
            <a:endParaRPr lang="tr-T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D3CAED03-FBDD-C509-11D1-1E832982F126}"/>
              </a:ext>
            </a:extLst>
          </p:cNvPr>
          <p:cNvSpPr>
            <a:spLocks noGrp="1"/>
          </p:cNvSpPr>
          <p:nvPr>
            <p:ph idx="1"/>
          </p:nvPr>
        </p:nvSpPr>
        <p:spPr>
          <a:xfrm>
            <a:off x="4976031" y="963877"/>
            <a:ext cx="6377769" cy="4930246"/>
          </a:xfrm>
        </p:spPr>
        <p:txBody>
          <a:bodyPr anchor="ctr">
            <a:normAutofit/>
          </a:bodyPr>
          <a:lstStyle/>
          <a:p>
            <a:pPr>
              <a:buFont typeface="Arial" panose="020B0604020202020204" pitchFamily="34" charset="0"/>
              <a:buChar char="•"/>
            </a:pPr>
            <a:r>
              <a:rPr lang="tr-TR" sz="1500" b="0" i="0">
                <a:effectLst/>
                <a:latin typeface="Helvetica Neue"/>
              </a:rPr>
              <a:t>Cep telefonuna kablosuz kulaklık bağlayarak telefonu ele almadan konuşabilmek</a:t>
            </a:r>
          </a:p>
          <a:p>
            <a:pPr>
              <a:buFont typeface="Arial" panose="020B0604020202020204" pitchFamily="34" charset="0"/>
              <a:buChar char="•"/>
            </a:pPr>
            <a:r>
              <a:rPr lang="tr-TR" sz="1500" b="0" i="0">
                <a:effectLst/>
                <a:latin typeface="Helvetica Neue"/>
              </a:rPr>
              <a:t>Cep telefonunu otomobil müzik sistemine bağlarak dosya alışverişi yapabilmek</a:t>
            </a:r>
          </a:p>
          <a:p>
            <a:pPr>
              <a:buFont typeface="Arial" panose="020B0604020202020204" pitchFamily="34" charset="0"/>
              <a:buChar char="•"/>
            </a:pPr>
            <a:r>
              <a:rPr lang="tr-TR" sz="1500" b="0" i="0">
                <a:effectLst/>
                <a:latin typeface="Helvetica Neue"/>
              </a:rPr>
              <a:t>Düşük bant genişliği durumunda iki bilgisayar arasında ağ oluşturmak</a:t>
            </a:r>
          </a:p>
          <a:p>
            <a:pPr>
              <a:buFont typeface="Arial" panose="020B0604020202020204" pitchFamily="34" charset="0"/>
              <a:buChar char="•"/>
            </a:pPr>
            <a:r>
              <a:rPr lang="tr-TR" sz="1500" b="0" i="0">
                <a:effectLst/>
                <a:latin typeface="Helvetica Neue"/>
              </a:rPr>
              <a:t>Klavye, fare, yazıcı gibi çeşitli çevrebirimleri bilgisayara bağlamak</a:t>
            </a:r>
          </a:p>
          <a:p>
            <a:pPr>
              <a:buFont typeface="Arial" panose="020B0604020202020204" pitchFamily="34" charset="0"/>
              <a:buChar char="•"/>
            </a:pPr>
            <a:r>
              <a:rPr lang="tr-TR" sz="1500" b="0" i="0">
                <a:effectLst/>
                <a:latin typeface="Helvetica Neue"/>
              </a:rPr>
              <a:t>Oyun konsolları ile game padleri bağlamak</a:t>
            </a:r>
          </a:p>
          <a:p>
            <a:pPr>
              <a:buFont typeface="Arial" panose="020B0604020202020204" pitchFamily="34" charset="0"/>
              <a:buChar char="•"/>
            </a:pPr>
            <a:r>
              <a:rPr lang="tr-TR" sz="1500" b="0" i="0">
                <a:effectLst/>
                <a:latin typeface="Helvetica Neue"/>
              </a:rPr>
              <a:t>Kızılötesi kullanılan alanlarda kontrol sağlamak</a:t>
            </a:r>
          </a:p>
          <a:p>
            <a:pPr>
              <a:buFont typeface="Arial" panose="020B0604020202020204" pitchFamily="34" charset="0"/>
              <a:buChar char="•"/>
            </a:pPr>
            <a:r>
              <a:rPr lang="tr-TR" sz="1500" b="0" i="0">
                <a:effectLst/>
                <a:latin typeface="Helvetica Neue"/>
              </a:rPr>
              <a:t>İki endüstriyel Ethernet ağı arasında kablosuz köprü oluşturmak</a:t>
            </a:r>
          </a:p>
          <a:p>
            <a:pPr>
              <a:buFont typeface="Arial" panose="020B0604020202020204" pitchFamily="34" charset="0"/>
              <a:buChar char="•"/>
            </a:pPr>
            <a:r>
              <a:rPr lang="tr-TR" sz="1500" b="0" i="0">
                <a:effectLst/>
                <a:latin typeface="Helvetica Neue"/>
              </a:rPr>
              <a:t>Düşük bant genişliği ve kablosuz bağlantı kullanımı gerektiren durumlarda bağlantı sağlamak</a:t>
            </a:r>
          </a:p>
          <a:p>
            <a:pPr>
              <a:buFont typeface="Arial" panose="020B0604020202020204" pitchFamily="34" charset="0"/>
              <a:buChar char="•"/>
            </a:pPr>
            <a:r>
              <a:rPr lang="tr-TR" sz="1500" b="0" i="0">
                <a:effectLst/>
                <a:latin typeface="Helvetica Neue"/>
              </a:rPr>
              <a:t>Cihazlar arasında dosya alışverişinde bulunmak</a:t>
            </a:r>
          </a:p>
          <a:p>
            <a:pPr>
              <a:buFont typeface="Arial" panose="020B0604020202020204" pitchFamily="34" charset="0"/>
              <a:buChar char="•"/>
            </a:pPr>
            <a:r>
              <a:rPr lang="tr-TR" sz="1500" b="0" i="0">
                <a:effectLst/>
                <a:latin typeface="Helvetica Neue"/>
              </a:rPr>
              <a:t>Cep telefonlarında hırsızlığı ve veri kaybını önlemek için güvenli bağlantı oluşturmak</a:t>
            </a:r>
          </a:p>
          <a:p>
            <a:pPr>
              <a:buFont typeface="Arial" panose="020B0604020202020204" pitchFamily="34" charset="0"/>
              <a:buChar char="•"/>
            </a:pPr>
            <a:r>
              <a:rPr lang="tr-TR" sz="1500" b="0" i="0">
                <a:effectLst/>
                <a:latin typeface="Helvetica Neue"/>
              </a:rPr>
              <a:t>Gerçek zamanlı konum belirlemek</a:t>
            </a:r>
          </a:p>
          <a:p>
            <a:endParaRPr lang="tr-TR" sz="1500"/>
          </a:p>
        </p:txBody>
      </p:sp>
    </p:spTree>
    <p:extLst>
      <p:ext uri="{BB962C8B-B14F-4D97-AF65-F5344CB8AC3E}">
        <p14:creationId xmlns:p14="http://schemas.microsoft.com/office/powerpoint/2010/main" val="3841489448"/>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FF9B822F-893E-44C8-963C-64F50ACECB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3C6D4F39-9DBE-2420-CE5C-005F13BE540B}"/>
              </a:ext>
            </a:extLst>
          </p:cNvPr>
          <p:cNvSpPr>
            <a:spLocks noGrp="1"/>
          </p:cNvSpPr>
          <p:nvPr>
            <p:ph type="title"/>
          </p:nvPr>
        </p:nvSpPr>
        <p:spPr>
          <a:xfrm>
            <a:off x="838200" y="585216"/>
            <a:ext cx="10515600" cy="1325563"/>
          </a:xfrm>
        </p:spPr>
        <p:txBody>
          <a:bodyPr>
            <a:normAutofit/>
          </a:bodyPr>
          <a:lstStyle/>
          <a:p>
            <a:r>
              <a:rPr lang="tr-TR">
                <a:solidFill>
                  <a:schemeClr val="bg1"/>
                </a:solidFill>
              </a:rPr>
              <a:t> NFC Nedir?</a:t>
            </a:r>
          </a:p>
        </p:txBody>
      </p:sp>
      <p:pic>
        <p:nvPicPr>
          <p:cNvPr id="3074" name="Picture 2" descr="Telefonlarda NFC Özelliği Nedir? | EASYCEP">
            <a:extLst>
              <a:ext uri="{FF2B5EF4-FFF2-40B4-BE49-F238E27FC236}">
                <a16:creationId xmlns:a16="http://schemas.microsoft.com/office/drawing/2014/main" id="{19BAD021-89E4-BF85-8ED7-7CBF69D4BE3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902" r="4" b="4"/>
          <a:stretch/>
        </p:blipFill>
        <p:spPr bwMode="auto">
          <a:xfrm>
            <a:off x="841248" y="2516777"/>
            <a:ext cx="6236208" cy="3660185"/>
          </a:xfrm>
          <a:prstGeom prst="rect">
            <a:avLst/>
          </a:prstGeom>
          <a:noFill/>
          <a:extLst>
            <a:ext uri="{909E8E84-426E-40DD-AFC4-6F175D3DCCD1}">
              <a14:hiddenFill xmlns:a14="http://schemas.microsoft.com/office/drawing/2010/main">
                <a:solidFill>
                  <a:srgbClr val="FFFFFF"/>
                </a:solidFill>
              </a14:hiddenFill>
            </a:ext>
          </a:extLst>
        </p:spPr>
      </p:pic>
      <p:sp>
        <p:nvSpPr>
          <p:cNvPr id="3" name="İçerik Yer Tutucusu 2">
            <a:extLst>
              <a:ext uri="{FF2B5EF4-FFF2-40B4-BE49-F238E27FC236}">
                <a16:creationId xmlns:a16="http://schemas.microsoft.com/office/drawing/2014/main" id="{BB7A73D2-9B37-BC1C-6624-A6A4978F9060}"/>
              </a:ext>
            </a:extLst>
          </p:cNvPr>
          <p:cNvSpPr>
            <a:spLocks noGrp="1"/>
          </p:cNvSpPr>
          <p:nvPr>
            <p:ph idx="1"/>
          </p:nvPr>
        </p:nvSpPr>
        <p:spPr>
          <a:xfrm>
            <a:off x="7546848" y="2516777"/>
            <a:ext cx="3803904" cy="3660185"/>
          </a:xfrm>
        </p:spPr>
        <p:txBody>
          <a:bodyPr anchor="ctr">
            <a:normAutofit/>
          </a:bodyPr>
          <a:lstStyle/>
          <a:p>
            <a:r>
              <a:rPr lang="tr-TR" sz="2000" b="0" i="0" dirty="0">
                <a:effectLst/>
                <a:latin typeface="-apple-system"/>
              </a:rPr>
              <a:t>NFC, </a:t>
            </a:r>
            <a:r>
              <a:rPr lang="tr-TR" sz="2000" b="1" i="0" dirty="0" err="1">
                <a:effectLst/>
                <a:latin typeface="-apple-system"/>
              </a:rPr>
              <a:t>Near</a:t>
            </a:r>
            <a:r>
              <a:rPr lang="tr-TR" sz="2000" b="1" i="0" dirty="0">
                <a:effectLst/>
                <a:latin typeface="-apple-system"/>
              </a:rPr>
              <a:t> </a:t>
            </a:r>
            <a:r>
              <a:rPr lang="tr-TR" sz="2000" b="1" i="0" dirty="0" err="1">
                <a:effectLst/>
                <a:latin typeface="-apple-system"/>
              </a:rPr>
              <a:t>Field</a:t>
            </a:r>
            <a:r>
              <a:rPr lang="tr-TR" sz="2000" b="1" i="0" dirty="0">
                <a:effectLst/>
                <a:latin typeface="-apple-system"/>
              </a:rPr>
              <a:t> </a:t>
            </a:r>
            <a:r>
              <a:rPr lang="tr-TR" sz="2000" b="1" i="0" dirty="0" err="1">
                <a:effectLst/>
                <a:latin typeface="-apple-system"/>
              </a:rPr>
              <a:t>Communication</a:t>
            </a:r>
            <a:r>
              <a:rPr lang="tr-TR" sz="2000" b="1" i="0" dirty="0">
                <a:effectLst/>
                <a:latin typeface="-apple-system"/>
              </a:rPr>
              <a:t> </a:t>
            </a:r>
            <a:r>
              <a:rPr lang="tr-TR" sz="2000" b="0" i="0" dirty="0">
                <a:effectLst/>
                <a:latin typeface="-apple-system"/>
              </a:rPr>
              <a:t>yani</a:t>
            </a:r>
            <a:r>
              <a:rPr lang="tr-TR" sz="2000" b="1" i="0" dirty="0">
                <a:effectLst/>
                <a:latin typeface="-apple-system"/>
              </a:rPr>
              <a:t> Yakın Alan </a:t>
            </a:r>
            <a:r>
              <a:rPr lang="tr-TR" sz="2000" b="1" i="0" dirty="0" err="1">
                <a:effectLst/>
                <a:latin typeface="-apple-system"/>
              </a:rPr>
              <a:t>İletişimi</a:t>
            </a:r>
            <a:r>
              <a:rPr lang="tr-TR" sz="2000" b="0" i="0" dirty="0" err="1">
                <a:effectLst/>
                <a:latin typeface="-apple-system"/>
              </a:rPr>
              <a:t>’nin</a:t>
            </a:r>
            <a:r>
              <a:rPr lang="tr-TR" sz="2000" b="0" i="0" dirty="0">
                <a:effectLst/>
                <a:latin typeface="-apple-system"/>
              </a:rPr>
              <a:t> kısaltmasıdır. Telefonunuzun yakınında bulunan bir başka cihazla temas etmeden iletişim kurmasını sağlar. Bunun için telefonun maksimum 4 santimetre kadar ilgili cihaza yakınlaştırılması gerekir. Kurulan kablosuz bağlantı ile yapılması gereken işlem temassız olarak gerçekleşir. </a:t>
            </a:r>
            <a:endParaRPr lang="tr-TR" sz="2000" dirty="0"/>
          </a:p>
        </p:txBody>
      </p:sp>
    </p:spTree>
    <p:extLst>
      <p:ext uri="{BB962C8B-B14F-4D97-AF65-F5344CB8AC3E}">
        <p14:creationId xmlns:p14="http://schemas.microsoft.com/office/powerpoint/2010/main" val="4721645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B1833927-7F3E-5CE8-C662-AA7223DCC017}"/>
              </a:ext>
            </a:extLst>
          </p:cNvPr>
          <p:cNvSpPr>
            <a:spLocks noGrp="1"/>
          </p:cNvSpPr>
          <p:nvPr>
            <p:ph type="title"/>
          </p:nvPr>
        </p:nvSpPr>
        <p:spPr>
          <a:xfrm>
            <a:off x="838200" y="963877"/>
            <a:ext cx="3494362" cy="4930246"/>
          </a:xfrm>
        </p:spPr>
        <p:txBody>
          <a:bodyPr>
            <a:normAutofit/>
          </a:bodyPr>
          <a:lstStyle/>
          <a:p>
            <a:pPr algn="r"/>
            <a:r>
              <a:rPr lang="tr-TR"/>
              <a:t>Nasıl Çalışır</a:t>
            </a:r>
          </a:p>
        </p:txBody>
      </p:sp>
      <p:cxnSp>
        <p:nvCxnSpPr>
          <p:cNvPr id="17" name="Straight Connector 16">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B9D85EA0-794C-B969-C61F-F5024EF28018}"/>
              </a:ext>
            </a:extLst>
          </p:cNvPr>
          <p:cNvSpPr>
            <a:spLocks noGrp="1"/>
          </p:cNvSpPr>
          <p:nvPr>
            <p:ph idx="1"/>
          </p:nvPr>
        </p:nvSpPr>
        <p:spPr>
          <a:xfrm>
            <a:off x="4976031" y="963877"/>
            <a:ext cx="6377769" cy="4930246"/>
          </a:xfrm>
        </p:spPr>
        <p:txBody>
          <a:bodyPr anchor="ctr">
            <a:normAutofit/>
          </a:bodyPr>
          <a:lstStyle/>
          <a:p>
            <a:r>
              <a:rPr lang="tr-TR" sz="2200" b="0" i="0" dirty="0">
                <a:effectLst/>
                <a:latin typeface="-apple-system"/>
              </a:rPr>
              <a:t>NFC, bağlantıyı radyo bağlantıları aracılığıyla kuruyor ve bu şekilde veri iletip veri alıyor. Dolayısıyla iki cihazın da birbirine bağlantı kurabilmesi için </a:t>
            </a:r>
            <a:r>
              <a:rPr lang="tr-TR" sz="2200" b="1" i="0" dirty="0">
                <a:effectLst/>
                <a:latin typeface="-apple-system"/>
              </a:rPr>
              <a:t>NFC protokollerine</a:t>
            </a:r>
            <a:r>
              <a:rPr lang="tr-TR" sz="2200" b="0" i="0" dirty="0">
                <a:effectLst/>
                <a:latin typeface="-apple-system"/>
              </a:rPr>
              <a:t> bağlı kalmaları gerekmektedir.</a:t>
            </a:r>
          </a:p>
          <a:p>
            <a:r>
              <a:rPr lang="tr-TR" sz="2200" b="0" i="0" dirty="0">
                <a:effectLst/>
                <a:latin typeface="-apple-system"/>
              </a:rPr>
              <a:t>NFC özelliği Bluetooth özelliğinden tamamen farklıdır. Dolayısıyla NFC özelliğinin çalışması için herhangi bir </a:t>
            </a:r>
            <a:r>
              <a:rPr lang="tr-TR" sz="2200" b="1" i="0" dirty="0">
                <a:effectLst/>
                <a:latin typeface="-apple-system"/>
              </a:rPr>
              <a:t>güç kaynağına ihtiyacı yoktur</a:t>
            </a:r>
            <a:r>
              <a:rPr lang="tr-TR" sz="2200" b="0" i="0" dirty="0">
                <a:effectLst/>
                <a:latin typeface="-apple-system"/>
              </a:rPr>
              <a:t>. Bunun için kredi kartlarını örnek gösterebiliriz. Eğer kredi kartınızın temassız ödeme özelliği açıksa ve NFC protokollerine sahip bir pos cihazına okutulursa, </a:t>
            </a:r>
            <a:r>
              <a:rPr lang="tr-TR" sz="2200" b="1" i="0" dirty="0">
                <a:effectLst/>
                <a:latin typeface="-apple-system"/>
              </a:rPr>
              <a:t>kredi kartınızda</a:t>
            </a:r>
            <a:r>
              <a:rPr lang="tr-TR" sz="2200" b="0" i="0" dirty="0">
                <a:effectLst/>
                <a:latin typeface="-apple-system"/>
              </a:rPr>
              <a:t> bulunan NFC özelliği aktif edilmiş olur. Dolayısıyla iki çalışan cihazda NFC kullanılabileceği gibi, pasif cihazlarda da NFC kullanılabilir.</a:t>
            </a:r>
          </a:p>
          <a:p>
            <a:pPr marL="0" indent="0">
              <a:buNone/>
            </a:pPr>
            <a:endParaRPr lang="tr-TR" sz="2200" dirty="0"/>
          </a:p>
        </p:txBody>
      </p:sp>
    </p:spTree>
    <p:extLst>
      <p:ext uri="{BB962C8B-B14F-4D97-AF65-F5344CB8AC3E}">
        <p14:creationId xmlns:p14="http://schemas.microsoft.com/office/powerpoint/2010/main" val="3712868781"/>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F1022CC3-1DF4-B411-4DE6-DA43BB63539B}"/>
              </a:ext>
            </a:extLst>
          </p:cNvPr>
          <p:cNvSpPr>
            <a:spLocks noGrp="1"/>
          </p:cNvSpPr>
          <p:nvPr>
            <p:ph idx="1"/>
          </p:nvPr>
        </p:nvSpPr>
        <p:spPr>
          <a:xfrm>
            <a:off x="4976031" y="963877"/>
            <a:ext cx="6377769" cy="4930246"/>
          </a:xfrm>
        </p:spPr>
        <p:txBody>
          <a:bodyPr anchor="ctr">
            <a:normAutofit/>
          </a:bodyPr>
          <a:lstStyle/>
          <a:p>
            <a:r>
              <a:rPr lang="tr-TR" sz="2400" b="0" i="0">
                <a:effectLst/>
                <a:latin typeface="-apple-system"/>
              </a:rPr>
              <a:t>Android akıllı telefonlar gibi aktif cihazlarda ise NFC, veri gönderip alınabilmesini sağlar. Bunun için NFC’nin 3 modu bulunur. </a:t>
            </a:r>
            <a:r>
              <a:rPr lang="tr-TR" sz="2400" b="1" i="0">
                <a:effectLst/>
                <a:latin typeface="-apple-system"/>
              </a:rPr>
              <a:t>Okuyucu ya da yazıcı</a:t>
            </a:r>
            <a:r>
              <a:rPr lang="tr-TR" sz="2400" b="0" i="0">
                <a:effectLst/>
                <a:latin typeface="-apple-system"/>
              </a:rPr>
              <a:t> </a:t>
            </a:r>
            <a:r>
              <a:rPr lang="tr-TR" sz="2400" b="1" i="0">
                <a:effectLst/>
                <a:latin typeface="-apple-system"/>
              </a:rPr>
              <a:t>modu</a:t>
            </a:r>
            <a:r>
              <a:rPr lang="tr-TR" sz="2400" b="0" i="0">
                <a:effectLst/>
                <a:latin typeface="-apple-system"/>
              </a:rPr>
              <a:t>, NFC afişlerindeki etiketlerin okunmasını sağlar. </a:t>
            </a:r>
            <a:r>
              <a:rPr lang="tr-TR" sz="2400" b="1" i="0">
                <a:effectLst/>
                <a:latin typeface="-apple-system"/>
              </a:rPr>
              <a:t>Kart emülasyonu</a:t>
            </a:r>
            <a:r>
              <a:rPr lang="tr-TR" sz="2400" b="0" i="0">
                <a:effectLst/>
                <a:latin typeface="-apple-system"/>
              </a:rPr>
              <a:t>, kartınızın telefona tanınıp daha sonra telefonunuzla direkt ödeme yapabilmenizi sağlar. </a:t>
            </a:r>
            <a:r>
              <a:rPr lang="tr-TR" sz="2400" b="1" i="0">
                <a:effectLst/>
                <a:latin typeface="-apple-system"/>
              </a:rPr>
              <a:t>Eşler arası</a:t>
            </a:r>
            <a:r>
              <a:rPr lang="tr-TR" sz="2400" b="0" i="0">
                <a:effectLst/>
                <a:latin typeface="-apple-system"/>
              </a:rPr>
              <a:t> modunda ise cihazlar arasında dosya transferi yapabilirsiniz.</a:t>
            </a:r>
            <a:endParaRPr lang="tr-TR" sz="2400"/>
          </a:p>
        </p:txBody>
      </p:sp>
    </p:spTree>
    <p:extLst>
      <p:ext uri="{BB962C8B-B14F-4D97-AF65-F5344CB8AC3E}">
        <p14:creationId xmlns:p14="http://schemas.microsoft.com/office/powerpoint/2010/main" val="820493831"/>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360</TotalTime>
  <Words>2155</Words>
  <Application>Microsoft Office PowerPoint</Application>
  <PresentationFormat>Geniş ekran</PresentationFormat>
  <Paragraphs>120</Paragraphs>
  <Slides>25</Slides>
  <Notes>0</Notes>
  <HiddenSlides>0</HiddenSlides>
  <MMClips>1</MMClips>
  <ScaleCrop>false</ScaleCrop>
  <HeadingPairs>
    <vt:vector size="6" baseType="variant">
      <vt:variant>
        <vt:lpstr>Kullanılan Yazı Tipleri</vt:lpstr>
      </vt:variant>
      <vt:variant>
        <vt:i4>9</vt:i4>
      </vt:variant>
      <vt:variant>
        <vt:lpstr>Tema</vt:lpstr>
      </vt:variant>
      <vt:variant>
        <vt:i4>1</vt:i4>
      </vt:variant>
      <vt:variant>
        <vt:lpstr>Slayt Başlıkları</vt:lpstr>
      </vt:variant>
      <vt:variant>
        <vt:i4>25</vt:i4>
      </vt:variant>
    </vt:vector>
  </HeadingPairs>
  <TitlesOfParts>
    <vt:vector size="35" baseType="lpstr">
      <vt:lpstr>-apple-system</vt:lpstr>
      <vt:lpstr>Arial</vt:lpstr>
      <vt:lpstr>Calibri</vt:lpstr>
      <vt:lpstr>Calibri Light</vt:lpstr>
      <vt:lpstr>Helvetica Neue</vt:lpstr>
      <vt:lpstr>inherit</vt:lpstr>
      <vt:lpstr>muli</vt:lpstr>
      <vt:lpstr>Open Sans</vt:lpstr>
      <vt:lpstr>Tw Cen MT</vt:lpstr>
      <vt:lpstr>Office Teması</vt:lpstr>
      <vt:lpstr>Bluetooh, NFC, Wİ-Fİ</vt:lpstr>
      <vt:lpstr>Bluetooth Nedir?</vt:lpstr>
      <vt:lpstr>PowerPoint Sunusu</vt:lpstr>
      <vt:lpstr> Nasıl Çalışır</vt:lpstr>
      <vt:lpstr>PowerPoint Sunusu</vt:lpstr>
      <vt:lpstr> Kullanım Yerleri</vt:lpstr>
      <vt:lpstr> NFC Nedir?</vt:lpstr>
      <vt:lpstr>Nasıl Çalışır</vt:lpstr>
      <vt:lpstr>PowerPoint Sunusu</vt:lpstr>
      <vt:lpstr>NFC Özellikleri</vt:lpstr>
      <vt:lpstr>NFC Kullanım Alanları</vt:lpstr>
      <vt:lpstr>PowerPoint Sunusu</vt:lpstr>
      <vt:lpstr>NFC Bluetooth Farkları</vt:lpstr>
      <vt:lpstr> Wi-Fi Nedir</vt:lpstr>
      <vt:lpstr>Wi-Fi Protokolü Nasıl Çalışır</vt:lpstr>
      <vt:lpstr>PowerPoint Sunusu</vt:lpstr>
      <vt:lpstr>Wi-Fi Teknolojisinin Gelişimi </vt:lpstr>
      <vt:lpstr>Özellikleri </vt:lpstr>
      <vt:lpstr>Menzili </vt:lpstr>
      <vt:lpstr>Olumsuzlukları</vt:lpstr>
      <vt:lpstr>Sorular</vt:lpstr>
      <vt:lpstr>Cevaplar</vt:lpstr>
      <vt:lpstr>PowerPoint Sunusu</vt:lpstr>
      <vt:lpstr>Kaynakça</vt:lpstr>
      <vt:lpstr>Hazırlayanlar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İlke Cem AKIN</dc:creator>
  <cp:lastModifiedBy>İlke Cem AKIN</cp:lastModifiedBy>
  <cp:revision>5</cp:revision>
  <dcterms:created xsi:type="dcterms:W3CDTF">2022-05-15T21:46:14Z</dcterms:created>
  <dcterms:modified xsi:type="dcterms:W3CDTF">2022-05-25T16:51:32Z</dcterms:modified>
</cp:coreProperties>
</file>

<file path=docProps/thumbnail.jpeg>
</file>